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9"/>
  </p:notesMasterIdLst>
  <p:sldIdLst>
    <p:sldId id="256" r:id="rId2"/>
    <p:sldId id="259" r:id="rId3"/>
    <p:sldId id="290" r:id="rId4"/>
    <p:sldId id="257" r:id="rId5"/>
    <p:sldId id="261" r:id="rId6"/>
    <p:sldId id="262" r:id="rId7"/>
    <p:sldId id="263" r:id="rId8"/>
    <p:sldId id="268" r:id="rId9"/>
    <p:sldId id="306" r:id="rId10"/>
    <p:sldId id="269" r:id="rId11"/>
    <p:sldId id="300" r:id="rId12"/>
    <p:sldId id="291" r:id="rId13"/>
    <p:sldId id="265" r:id="rId14"/>
    <p:sldId id="308" r:id="rId15"/>
    <p:sldId id="267" r:id="rId16"/>
    <p:sldId id="305" r:id="rId17"/>
    <p:sldId id="292" r:id="rId18"/>
    <p:sldId id="304" r:id="rId19"/>
    <p:sldId id="270" r:id="rId20"/>
    <p:sldId id="272" r:id="rId21"/>
    <p:sldId id="302" r:id="rId22"/>
    <p:sldId id="293" r:id="rId23"/>
    <p:sldId id="279" r:id="rId24"/>
    <p:sldId id="303" r:id="rId25"/>
    <p:sldId id="280" r:id="rId26"/>
    <p:sldId id="281" r:id="rId27"/>
    <p:sldId id="282" r:id="rId28"/>
    <p:sldId id="294" r:id="rId29"/>
    <p:sldId id="283" r:id="rId30"/>
    <p:sldId id="285" r:id="rId31"/>
    <p:sldId id="297" r:id="rId32"/>
    <p:sldId id="301" r:id="rId33"/>
    <p:sldId id="298" r:id="rId34"/>
    <p:sldId id="299" r:id="rId35"/>
    <p:sldId id="296" r:id="rId36"/>
    <p:sldId id="287" r:id="rId37"/>
    <p:sldId id="288" r:id="rId38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 snapToObjects="1">
      <p:cViewPr varScale="1">
        <p:scale>
          <a:sx n="93" d="100"/>
          <a:sy n="93" d="100"/>
        </p:scale>
        <p:origin x="27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10.png>
</file>

<file path=ppt/media/image12.svg>
</file>

<file path=ppt/media/image120.png>
</file>

<file path=ppt/media/image13.jpeg>
</file>

<file path=ppt/media/image13.png>
</file>

<file path=ppt/media/image130.png>
</file>

<file path=ppt/media/image14.jpeg>
</file>

<file path=ppt/media/image14.png>
</file>

<file path=ppt/media/image15.png>
</file>

<file path=ppt/media/image150.png>
</file>

<file path=ppt/media/image16.png>
</file>

<file path=ppt/media/image160.png>
</file>

<file path=ppt/media/image17.png>
</file>

<file path=ppt/media/image17.svg>
</file>

<file path=ppt/media/image18.tiff>
</file>

<file path=ppt/media/image180.png>
</file>

<file path=ppt/media/image19.png>
</file>

<file path=ppt/media/image19.tiff>
</file>

<file path=ppt/media/image2.png>
</file>

<file path=ppt/media/image20.png>
</file>

<file path=ppt/media/image21.png>
</file>

<file path=ppt/media/image22.png>
</file>

<file path=ppt/media/image23.png>
</file>

<file path=ppt/media/image230.png>
</file>

<file path=ppt/media/image24.png>
</file>

<file path=ppt/media/image25.png>
</file>

<file path=ppt/media/image26.png>
</file>

<file path=ppt/media/image260.png>
</file>

<file path=ppt/media/image27.png>
</file>

<file path=ppt/media/image28.png>
</file>

<file path=ppt/media/image280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g>
</file>

<file path=ppt/media/image36.jpeg>
</file>

<file path=ppt/media/image37.jpeg>
</file>

<file path=ppt/media/image38.png>
</file>

<file path=ppt/media/image39.png>
</file>

<file path=ppt/media/image40.png>
</file>

<file path=ppt/media/image41.png>
</file>

<file path=ppt/media/image42.png>
</file>

<file path=ppt/media/image43.jpg>
</file>

<file path=ppt/media/image44.jpg>
</file>

<file path=ppt/media/image5.jpeg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97FCB6-4C2D-C04F-941C-940A5CA28665}" type="datetimeFigureOut">
              <a:rPr lang="en-DE" smtClean="0"/>
              <a:t>09/02/2023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7542A7-9E8B-5447-8968-78DDAF9553F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10679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B4F83-0596-CF8A-D9E0-5E620E529A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7A52FA-96D8-7FCC-F160-D83675B1E1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03ED68-A29E-0E1A-C8EE-73FBDA5B3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9D344-DF28-3942-A533-7BAE51F54729}" type="datetime1">
              <a:rPr lang="de-DE" smtClean="0"/>
              <a:t>02.09.2023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59D4AF-C034-E263-6FCA-B371124B7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331E24-D62F-6059-5E53-FDD0E3DAB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333358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5CB4B-ACC9-4B45-EFCF-12D8D673E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D44EBC-D0ED-5EC5-D013-548D45CA3C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85445-F9CC-FFB3-82AE-8801D0FBC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6E2CF-DFBF-D04E-B5DA-5682BEFB4DDF}" type="datetime1">
              <a:rPr lang="de-DE" smtClean="0"/>
              <a:t>02.09.2023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704D47-9804-8A1E-75E0-C5BD0123D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D0E66A-1D3F-3345-EFA6-11DA3263F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92999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A5916D-6B24-EBC2-1F3F-5912CCA4E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CC1775-698F-6F2D-D14D-F65E541443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D46E6F-A34F-87FB-200F-F8DE1D11B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E2105-910D-C747-9EAC-FAEE1AE97756}" type="datetime1">
              <a:rPr lang="de-DE" smtClean="0"/>
              <a:t>02.09.2023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26AD7-53D6-E002-D28F-691A65CBE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6D09FD-F45E-FB8F-7550-AAE777325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41115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7A724-4645-6F33-92D3-21B0CAE48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FD2C0-D847-7A7D-3B34-CBE7E92983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93A8C2-2F4B-A2DA-10BF-4665031B4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BD470-EF8A-9248-A0C9-F868A9D8F50A}" type="datetime1">
              <a:rPr lang="de-DE" smtClean="0"/>
              <a:t>02.09.2023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9DB190-08CA-5422-9FF8-D56B24F17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2BD8E8-4C86-843A-6BE0-5F3C99561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11756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0BB4A-6C9B-423C-A336-CE8895444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B0E40E-1C4A-6395-9B8A-EF2D735FEC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7B76E1-7E39-B109-8F11-F375DADCA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2F34F-4BA0-4C4C-95F7-3AE797B9DBCA}" type="datetime1">
              <a:rPr lang="de-DE" smtClean="0"/>
              <a:t>02.09.2023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EB1F3B-B85D-6D12-B1D6-14A026609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C2D84C-A0E9-2DBE-91B5-B22F8E715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731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53F4A-61F4-68C5-0A2C-620DFD72A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040AE-8373-13FD-5B60-61376812AC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9737BD-88C5-2D05-2B05-3E19BDC880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AD88EE-3364-DBCA-A4FF-A6422225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2E529-A223-9F44-93E9-FAF3838F58DD}" type="datetime1">
              <a:rPr lang="de-DE" smtClean="0"/>
              <a:t>02.09.2023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38B9D6-A79E-F3C8-B272-72DFB8937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EE2328-C1A3-3DE2-3407-D8C3E5466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6739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5591E-EB7B-8FE6-0FBE-C712386FA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E7A0E9-BC17-5BE6-188B-0FB81ED109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754141-A3D6-3A63-7192-61142B11B4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AADDF6-4E55-A952-ED10-5D9C2DB2B7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DBA353-76C5-B181-3BAC-FB754C7BED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A2A10D-E7E6-7F6A-5717-C654EECBE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85873-DFC3-7147-8CF2-B93516293BD0}" type="datetime1">
              <a:rPr lang="de-DE" smtClean="0"/>
              <a:t>02.09.2023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418706-CF82-4B7A-E463-73354F3186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D969CD-6D96-9EE9-E71A-AD48D6D79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949176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FB5A9-BC84-7D52-9F7E-29EC408A0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A66249-496B-339B-ADF8-CB9819112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8FD75-28F4-1141-976A-ED0F1E51F5FE}" type="datetime1">
              <a:rPr lang="de-DE" smtClean="0"/>
              <a:t>02.09.2023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42944D-256F-6BB3-818E-CD8B4DD00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446206-459F-966B-78F9-6DC6CA1B9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41780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06B958-1778-4D8F-0BF1-9A017C388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F1818-702C-9249-923B-5C9832600DF4}" type="datetime1">
              <a:rPr lang="de-DE" smtClean="0"/>
              <a:t>02.09.2023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F21927-639D-7A1F-7CFD-287CE6F5D4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55F3D5-A098-03CB-5786-1B7F61C8F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86908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A5148-8E08-3380-2276-CA3D27DFD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AC7A7-7752-9622-358E-081EC90698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B5AD83-61EF-2B62-E116-C29361F5B7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F59FEB-0958-D2D7-9324-483D11DA6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703230-1F3D-6648-88BD-E31F8313AC65}" type="datetime1">
              <a:rPr lang="de-DE" smtClean="0"/>
              <a:t>02.09.2023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70133A-69F9-5483-C8EA-10FE14449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F20ADC-DA28-93D0-5277-4A184CF38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42573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6ABFB-2ACB-8FF9-F36D-1481CE687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FCAAA6-7D14-2CF4-6FA9-2551FB660E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0BFCCF-FDFD-141B-7943-340638F7F7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4FFAC0-287C-E40A-B5FF-23A64C990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F903E-BE95-4947-BFB2-6309249837BB}" type="datetime1">
              <a:rPr lang="de-DE" smtClean="0"/>
              <a:t>02.09.2023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B0E9C1-CDF1-8651-C079-2D4299442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692361-DAD0-D2C5-31A8-0DF296783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60561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66CEAA-08A2-6247-7BF2-F0594886A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F105BC-9E6E-8603-EF33-ED8AABA2BA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C26309-61DD-BD9F-ED1D-D4B1130E15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698627-0DA6-6B48-8AB9-BEA12C38C21E}" type="datetime1">
              <a:rPr lang="de-DE" smtClean="0"/>
              <a:t>02.09.2023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D0C307-A703-40D4-830D-6D2E2D85D7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2BF72C-5229-90C6-81F0-6784D17B2E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21787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karpathy.medium.com/software-2-0-a64152b37c35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png"/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png"/><Relationship Id="rId7" Type="http://schemas.openxmlformats.org/officeDocument/2006/relationships/image" Target="../media/image18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19.png"/><Relationship Id="rId4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0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28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cyclicboosting.org/" TargetMode="External"/><Relationship Id="rId2" Type="http://schemas.openxmlformats.org/officeDocument/2006/relationships/image" Target="../media/image26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9.07052" TargetMode="Externa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8.png"/><Relationship Id="rId4" Type="http://schemas.openxmlformats.org/officeDocument/2006/relationships/image" Target="../media/image37.jpe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7" Type="http://schemas.openxmlformats.org/officeDocument/2006/relationships/hyperlink" Target="https://hastie.su.domains/Papers/ESLII.pdf" TargetMode="External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cs.cmu.edu/afs/cs.cmu.edu/user/mitchell/ftp/mlbook.html" TargetMode="External"/><Relationship Id="rId5" Type="http://schemas.openxmlformats.org/officeDocument/2006/relationships/hyperlink" Target="https://www.microsoft.com/en-us/research/uploads/prod/2006/01/Bishop-Pattern-Recognition-and-Machine-Learning-2006.pdf" TargetMode="External"/><Relationship Id="rId4" Type="http://schemas.openxmlformats.org/officeDocument/2006/relationships/image" Target="../media/image41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1207.0825" TargetMode="External"/><Relationship Id="rId5" Type="http://schemas.openxmlformats.org/officeDocument/2006/relationships/hyperlink" Target="https://arxiv.org/abs/1105.5995" TargetMode="External"/><Relationship Id="rId4" Type="http://schemas.openxmlformats.org/officeDocument/2006/relationships/image" Target="../media/image44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2102.10717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ritings.stephenwolfram.com/2023/01/wolframalpha-as-the-way-to-bring-computational-knowledge-superpowers-to-chatgpt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cs.langchain.com/docs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Introduction and Overview</a:t>
            </a:r>
            <a:br>
              <a:rPr lang="en-DE" dirty="0"/>
            </a:br>
            <a:r>
              <a:rPr lang="en-DE" sz="4000" i="1" dirty="0"/>
              <a:t>Traditional Algorithms vs ML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11F1B-C5AA-3129-C6A5-5BDABD947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Supercharging the Scientific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EFD764-DD3F-460E-0B1D-A48E2BDB4A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DE" dirty="0"/>
              <a:t>use ML and data to replace or enhance explicit methods relying on detailed domain knowledge (</a:t>
            </a:r>
            <a:r>
              <a:rPr lang="en-DE" dirty="0">
                <a:hlinkClick r:id="rId2"/>
              </a:rPr>
              <a:t>Software 2.0</a:t>
            </a:r>
            <a:r>
              <a:rPr lang="en-DE" dirty="0"/>
              <a:t>)</a:t>
            </a:r>
          </a:p>
          <a:p>
            <a:pPr>
              <a:buFont typeface="Wingdings" pitchFamily="2" charset="2"/>
              <a:buChar char="à"/>
            </a:pPr>
            <a:r>
              <a:rPr lang="en-DE" dirty="0"/>
              <a:t> overcome our evolutionary limitations in math with clever learning algorithms and collecting data</a:t>
            </a:r>
          </a:p>
          <a:p>
            <a:pPr>
              <a:buFont typeface="Wingdings" pitchFamily="2" charset="2"/>
              <a:buChar char="à"/>
            </a:pPr>
            <a:r>
              <a:rPr lang="en-GB" dirty="0"/>
              <a:t> </a:t>
            </a:r>
            <a:r>
              <a:rPr lang="en-GB" dirty="0" err="1"/>
              <a:t>i</a:t>
            </a:r>
            <a:r>
              <a:rPr lang="en-DE" dirty="0"/>
              <a:t>mmediate impact on many aspects of industry, business, </a:t>
            </a:r>
            <a:r>
              <a:rPr lang="en-GB" dirty="0"/>
              <a:t>and </a:t>
            </a:r>
            <a:r>
              <a:rPr lang="en-DE" dirty="0"/>
              <a:t>science</a:t>
            </a:r>
            <a:r>
              <a:rPr lang="en-GB" dirty="0"/>
              <a:t>, formulated as narrow tasks with strictly defined inputs (aka weak AI)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more imminent</a:t>
            </a:r>
            <a:r>
              <a:rPr lang="en-DE" dirty="0"/>
              <a:t> than (still philosophical) long-term quest for human-level AI</a:t>
            </a:r>
            <a:r>
              <a:rPr lang="en-GB" dirty="0"/>
              <a:t> (</a:t>
            </a:r>
            <a:r>
              <a:rPr lang="en-DE" dirty="0"/>
              <a:t>aka strong AI, AGI</a:t>
            </a:r>
            <a:r>
              <a:rPr lang="en-GB" dirty="0"/>
              <a:t>), i.e.,</a:t>
            </a:r>
            <a:r>
              <a:rPr lang="en-GB" dirty="0">
                <a:sym typeface="Wingdings" panose="05000000000000000000" pitchFamily="2" charset="2"/>
              </a:rPr>
              <a:t> general-purpose intelligence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(although recent language models show multi-purpose capabilities)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3D9458-E734-0EA9-7968-FD3DBA497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598335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727B9-9E23-93DE-0DFD-1E2EA05C0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When to apply ML?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E08431-76CF-38E3-134C-A967B6B996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complexity</a:t>
            </a:r>
          </a:p>
          <a:p>
            <a:r>
              <a:rPr lang="en-GB" sz="2200" dirty="0"/>
              <a:t>decisions under u</a:t>
            </a:r>
            <a:r>
              <a:rPr lang="en-DE" sz="2200" dirty="0"/>
              <a:t>ncertainty, many influencing factors</a:t>
            </a:r>
          </a:p>
          <a:p>
            <a:r>
              <a:rPr lang="en-DE" sz="2200" dirty="0"/>
              <a:t>e.g., demand forecasting, DNA sequencing</a:t>
            </a:r>
          </a:p>
          <a:p>
            <a:r>
              <a:rPr lang="en-GB" sz="2200" dirty="0"/>
              <a:t>d</a:t>
            </a:r>
            <a:r>
              <a:rPr lang="en-DE" sz="2200" dirty="0"/>
              <a:t>ifficult for humans</a:t>
            </a:r>
            <a:r>
              <a:rPr lang="en-GB" sz="2200" dirty="0"/>
              <a:t>, direct model inexpressible</a:t>
            </a:r>
            <a:endParaRPr lang="en-DE" sz="2200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a</a:t>
            </a:r>
            <a:r>
              <a:rPr lang="en-DE" dirty="0"/>
              <a:t>utomation</a:t>
            </a:r>
          </a:p>
          <a:p>
            <a:r>
              <a:rPr lang="en-DE" sz="2200" dirty="0"/>
              <a:t>e.g., face and speech recognition, autonomous driving</a:t>
            </a:r>
          </a:p>
          <a:p>
            <a:r>
              <a:rPr lang="en-GB" sz="2200" dirty="0"/>
              <a:t>g</a:t>
            </a:r>
            <a:r>
              <a:rPr lang="en-DE" sz="2200" dirty="0"/>
              <a:t>oal to reach human-level performance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i="1" dirty="0"/>
              <a:t>… and of course you need data to learn from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8580C2-53A5-8C93-BE7E-A2542DA4E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11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14F275-8B14-017A-32D0-7459FBA13F03}"/>
              </a:ext>
            </a:extLst>
          </p:cNvPr>
          <p:cNvSpPr txBox="1"/>
          <p:nvPr/>
        </p:nvSpPr>
        <p:spPr>
          <a:xfrm>
            <a:off x="8016726" y="2847132"/>
            <a:ext cx="3337074" cy="264687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800" dirty="0"/>
              <a:t>and more recently:</a:t>
            </a:r>
          </a:p>
          <a:p>
            <a:r>
              <a:rPr lang="en-GB" sz="2800" dirty="0"/>
              <a:t>g</a:t>
            </a:r>
            <a:r>
              <a:rPr lang="en-DE" sz="2800" dirty="0"/>
              <a:t>enerative tasks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200" dirty="0"/>
              <a:t>rather than predictive (or discriminative) ones</a:t>
            </a:r>
            <a:endParaRPr lang="en-GB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e</a:t>
            </a:r>
            <a:r>
              <a:rPr lang="en-DE" sz="2200" dirty="0"/>
              <a:t>.g., image generation, conversational AI, new proteins or materials</a:t>
            </a:r>
          </a:p>
        </p:txBody>
      </p:sp>
    </p:spTree>
    <p:extLst>
      <p:ext uri="{BB962C8B-B14F-4D97-AF65-F5344CB8AC3E}">
        <p14:creationId xmlns:p14="http://schemas.microsoft.com/office/powerpoint/2010/main" val="33671822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F5763-0F61-6C66-5B9C-DFFA63AE0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Learning Paradigms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541E98-EA30-6ADD-01F6-0980B49C2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05020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2D313-295D-09C0-4E37-1E516C712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99C7F6-4AFC-6F3D-2AA3-06A70C05D7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b="1" dirty="0"/>
              <a:t>l</a:t>
            </a:r>
            <a:r>
              <a:rPr lang="en-DE" b="1" dirty="0"/>
              <a:t>earning by teacher</a:t>
            </a:r>
            <a:r>
              <a:rPr lang="en-DE" dirty="0"/>
              <a:t> </a:t>
            </a:r>
            <a:r>
              <a:rPr lang="en-DE" dirty="0">
                <a:sym typeface="Wingdings" pitchFamily="2" charset="2"/>
              </a:rPr>
              <a:t> </a:t>
            </a:r>
            <a:r>
              <a:rPr lang="en-DE" dirty="0"/>
              <a:t>usually rather narrow tasks</a:t>
            </a:r>
            <a:r>
              <a:rPr lang="en-GB" dirty="0"/>
              <a:t> (passive approach)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B6CB6C-6DA9-9A0D-9E13-35C5FBFD0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13</a:t>
            </a:fld>
            <a:endParaRPr lang="en-DE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BB577AC-1D88-0801-F595-7489A2E62903}"/>
              </a:ext>
            </a:extLst>
          </p:cNvPr>
          <p:cNvGrpSpPr/>
          <p:nvPr/>
        </p:nvGrpSpPr>
        <p:grpSpPr>
          <a:xfrm>
            <a:off x="9398738" y="3101772"/>
            <a:ext cx="2442727" cy="2066108"/>
            <a:chOff x="9123943" y="5414911"/>
            <a:chExt cx="1737346" cy="138723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7778FBE-7CEC-F2FF-2C8E-9FE9879F11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2667" t="32140" r="31968" b="9384"/>
            <a:stretch/>
          </p:blipFill>
          <p:spPr>
            <a:xfrm>
              <a:off x="9123943" y="5414911"/>
              <a:ext cx="1737346" cy="1387231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3D78C98-792A-FA1A-4C1E-9FC630E49A05}"/>
                </a:ext>
              </a:extLst>
            </p:cNvPr>
            <p:cNvSpPr/>
            <p:nvPr/>
          </p:nvSpPr>
          <p:spPr>
            <a:xfrm>
              <a:off x="9511990" y="5414911"/>
              <a:ext cx="947854" cy="2025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  <p:sp>
        <p:nvSpPr>
          <p:cNvPr id="8" name="Arrow: Right 31">
            <a:extLst>
              <a:ext uri="{FF2B5EF4-FFF2-40B4-BE49-F238E27FC236}">
                <a16:creationId xmlns:a16="http://schemas.microsoft.com/office/drawing/2014/main" id="{F446419B-1026-74EA-8D6A-C04EB0973525}"/>
              </a:ext>
            </a:extLst>
          </p:cNvPr>
          <p:cNvSpPr/>
          <p:nvPr/>
        </p:nvSpPr>
        <p:spPr>
          <a:xfrm>
            <a:off x="9036237" y="5620739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30">
            <a:extLst>
              <a:ext uri="{FF2B5EF4-FFF2-40B4-BE49-F238E27FC236}">
                <a16:creationId xmlns:a16="http://schemas.microsoft.com/office/drawing/2014/main" id="{FAE8C414-6F74-17F4-20E3-486B4249E623}"/>
              </a:ext>
            </a:extLst>
          </p:cNvPr>
          <p:cNvSpPr/>
          <p:nvPr/>
        </p:nvSpPr>
        <p:spPr>
          <a:xfrm>
            <a:off x="6375218" y="5631883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10">
            <a:extLst>
              <a:ext uri="{FF2B5EF4-FFF2-40B4-BE49-F238E27FC236}">
                <a16:creationId xmlns:a16="http://schemas.microsoft.com/office/drawing/2014/main" id="{856902CB-3986-CDA2-082D-6B8BFAB2E529}"/>
              </a:ext>
            </a:extLst>
          </p:cNvPr>
          <p:cNvSpPr/>
          <p:nvPr/>
        </p:nvSpPr>
        <p:spPr>
          <a:xfrm>
            <a:off x="600893" y="2612650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1">
            <a:extLst>
              <a:ext uri="{FF2B5EF4-FFF2-40B4-BE49-F238E27FC236}">
                <a16:creationId xmlns:a16="http://schemas.microsoft.com/office/drawing/2014/main" id="{8FE2378B-8B6A-42EF-F7FA-1C4C9CA4CD7B}"/>
              </a:ext>
            </a:extLst>
          </p:cNvPr>
          <p:cNvSpPr/>
          <p:nvPr/>
        </p:nvSpPr>
        <p:spPr>
          <a:xfrm>
            <a:off x="4624253" y="2612650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2">
            <a:extLst>
              <a:ext uri="{FF2B5EF4-FFF2-40B4-BE49-F238E27FC236}">
                <a16:creationId xmlns:a16="http://schemas.microsoft.com/office/drawing/2014/main" id="{9A16B89E-80F6-5932-F01A-6BFA530B867C}"/>
              </a:ext>
            </a:extLst>
          </p:cNvPr>
          <p:cNvSpPr/>
          <p:nvPr/>
        </p:nvSpPr>
        <p:spPr>
          <a:xfrm>
            <a:off x="818607" y="2414530"/>
            <a:ext cx="1654628" cy="48768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Target Quantity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B357FC5-F2A3-7AAF-FD7C-7D5714A792E6}"/>
              </a:ext>
            </a:extLst>
          </p:cNvPr>
          <p:cNvSpPr txBox="1"/>
          <p:nvPr/>
        </p:nvSpPr>
        <p:spPr>
          <a:xfrm>
            <a:off x="714103" y="3027970"/>
            <a:ext cx="32570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b="1" dirty="0"/>
              <a:t>known in training</a:t>
            </a:r>
            <a:r>
              <a:rPr lang="en-GB" sz="1500" dirty="0"/>
              <a:t>: labeled samples or observations from past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dirty="0"/>
              <a:t>to be </a:t>
            </a:r>
            <a:r>
              <a:rPr lang="en-GB" sz="1500" b="1" dirty="0"/>
              <a:t>predicted</a:t>
            </a:r>
            <a:r>
              <a:rPr lang="en-GB" sz="1500" dirty="0"/>
              <a:t> for unknown cases (e.g., future values)</a:t>
            </a:r>
            <a:endParaRPr lang="en-US" sz="1500" dirty="0"/>
          </a:p>
        </p:txBody>
      </p:sp>
      <p:sp>
        <p:nvSpPr>
          <p:cNvPr id="14" name="Rectangle: Rounded Corners 14">
            <a:extLst>
              <a:ext uri="{FF2B5EF4-FFF2-40B4-BE49-F238E27FC236}">
                <a16:creationId xmlns:a16="http://schemas.microsoft.com/office/drawing/2014/main" id="{8EB70DF0-A314-DB94-5FC4-A5722D3E32ED}"/>
              </a:ext>
            </a:extLst>
          </p:cNvPr>
          <p:cNvSpPr/>
          <p:nvPr/>
        </p:nvSpPr>
        <p:spPr>
          <a:xfrm>
            <a:off x="4846321" y="2415104"/>
            <a:ext cx="1654628" cy="48768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Features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F383696-D2C7-5ADE-EB86-D189F696FB4F}"/>
              </a:ext>
            </a:extLst>
          </p:cNvPr>
          <p:cNvSpPr txBox="1"/>
          <p:nvPr/>
        </p:nvSpPr>
        <p:spPr>
          <a:xfrm>
            <a:off x="4772302" y="3046719"/>
            <a:ext cx="3257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input information that is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correlated to target quantity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known at prediction time</a:t>
            </a:r>
          </a:p>
        </p:txBody>
      </p:sp>
      <p:pic>
        <p:nvPicPr>
          <p:cNvPr id="17" name="Picture 16" descr="A picture containing letter&#10;&#10;Description automatically generated">
            <a:extLst>
              <a:ext uri="{FF2B5EF4-FFF2-40B4-BE49-F238E27FC236}">
                <a16:creationId xmlns:a16="http://schemas.microsoft.com/office/drawing/2014/main" id="{E54F3268-DD1C-47E8-2F94-CB82D9ADF57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0893" y="4449908"/>
            <a:ext cx="3099162" cy="2066108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7610191-DE0C-5E08-C2FD-E8C35C54583C}"/>
              </a:ext>
            </a:extLst>
          </p:cNvPr>
          <p:cNvCxnSpPr/>
          <p:nvPr/>
        </p:nvCxnSpPr>
        <p:spPr>
          <a:xfrm>
            <a:off x="3901440" y="4623574"/>
            <a:ext cx="0" cy="2066108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BAF6E92-20C7-B8D3-5E17-3280828C24AF}"/>
              </a:ext>
            </a:extLst>
          </p:cNvPr>
          <p:cNvSpPr txBox="1"/>
          <p:nvPr/>
        </p:nvSpPr>
        <p:spPr>
          <a:xfrm>
            <a:off x="3971109" y="4437233"/>
            <a:ext cx="3257006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Example: Spam Filtering</a:t>
            </a:r>
          </a:p>
          <a:p>
            <a:r>
              <a:rPr lang="en-US" sz="1300" i="1" dirty="0">
                <a:solidFill>
                  <a:schemeClr val="accent1">
                    <a:lumMod val="50000"/>
                  </a:schemeClr>
                </a:solidFill>
              </a:rPr>
              <a:t>Classify emails as spam or no spam</a:t>
            </a:r>
          </a:p>
        </p:txBody>
      </p:sp>
      <p:sp>
        <p:nvSpPr>
          <p:cNvPr id="20" name="Rectangle: Rounded Corners 26">
            <a:extLst>
              <a:ext uri="{FF2B5EF4-FFF2-40B4-BE49-F238E27FC236}">
                <a16:creationId xmlns:a16="http://schemas.microsoft.com/office/drawing/2014/main" id="{A0F643C5-2734-BB77-8CCF-60EBE2317266}"/>
              </a:ext>
            </a:extLst>
          </p:cNvPr>
          <p:cNvSpPr/>
          <p:nvPr/>
        </p:nvSpPr>
        <p:spPr>
          <a:xfrm>
            <a:off x="4053845" y="526584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1BCE70B-C253-0C95-30D8-E627C798F2D2}"/>
              </a:ext>
            </a:extLst>
          </p:cNvPr>
          <p:cNvSpPr txBox="1"/>
          <p:nvPr/>
        </p:nvSpPr>
        <p:spPr>
          <a:xfrm>
            <a:off x="4142019" y="5503040"/>
            <a:ext cx="22163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i="1" dirty="0"/>
              <a:t>use accordingly </a:t>
            </a:r>
            <a:r>
              <a:rPr lang="en-GB" sz="1600" b="1" i="1" dirty="0"/>
              <a:t>labeled emails as training set</a:t>
            </a:r>
          </a:p>
        </p:txBody>
      </p:sp>
      <p:sp>
        <p:nvSpPr>
          <p:cNvPr id="22" name="Rectangle: Rounded Corners 28">
            <a:extLst>
              <a:ext uri="{FF2B5EF4-FFF2-40B4-BE49-F238E27FC236}">
                <a16:creationId xmlns:a16="http://schemas.microsoft.com/office/drawing/2014/main" id="{5CC66F50-D372-804D-16C1-22EF031B1E53}"/>
              </a:ext>
            </a:extLst>
          </p:cNvPr>
          <p:cNvSpPr/>
          <p:nvPr/>
        </p:nvSpPr>
        <p:spPr>
          <a:xfrm>
            <a:off x="6705605" y="525757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D29ED90-DF2B-A3B3-0ABD-90E35E05EE10}"/>
              </a:ext>
            </a:extLst>
          </p:cNvPr>
          <p:cNvSpPr txBox="1"/>
          <p:nvPr/>
        </p:nvSpPr>
        <p:spPr>
          <a:xfrm>
            <a:off x="6793779" y="5296995"/>
            <a:ext cx="221633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/>
              <a:t>use information like </a:t>
            </a:r>
            <a:r>
              <a:rPr lang="en-GB" sz="1600" b="1" dirty="0"/>
              <a:t>occurrence of specific words </a:t>
            </a:r>
            <a:r>
              <a:rPr lang="en-GB" sz="1600" dirty="0"/>
              <a:t>or </a:t>
            </a:r>
            <a:r>
              <a:rPr lang="en-GB" sz="1600" b="1" dirty="0"/>
              <a:t>email length </a:t>
            </a:r>
            <a:r>
              <a:rPr lang="en-GB" sz="1600" dirty="0"/>
              <a:t>as </a:t>
            </a:r>
            <a:r>
              <a:rPr lang="en-GB" sz="1600" b="1" dirty="0"/>
              <a:t>features</a:t>
            </a:r>
          </a:p>
        </p:txBody>
      </p:sp>
      <p:sp>
        <p:nvSpPr>
          <p:cNvPr id="24" name="Rectangle: Rounded Corners 32">
            <a:extLst>
              <a:ext uri="{FF2B5EF4-FFF2-40B4-BE49-F238E27FC236}">
                <a16:creationId xmlns:a16="http://schemas.microsoft.com/office/drawing/2014/main" id="{0A686D23-2D1B-E742-B996-9254E496CD24}"/>
              </a:ext>
            </a:extLst>
          </p:cNvPr>
          <p:cNvSpPr/>
          <p:nvPr/>
        </p:nvSpPr>
        <p:spPr>
          <a:xfrm>
            <a:off x="9398739" y="525757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accent6"/>
                </a:solidFill>
              </a:rPr>
              <a:t>features x1 and x2</a:t>
            </a:r>
            <a:r>
              <a:rPr lang="en-GB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GB" dirty="0">
                <a:solidFill>
                  <a:srgbClr val="FF0000"/>
                </a:solidFill>
              </a:rPr>
              <a:t>spam</a:t>
            </a:r>
            <a:r>
              <a:rPr lang="en-GB" dirty="0">
                <a:solidFill>
                  <a:schemeClr val="tx1"/>
                </a:solidFill>
              </a:rPr>
              <a:t>,</a:t>
            </a:r>
            <a:r>
              <a:rPr lang="en-GB" dirty="0"/>
              <a:t> </a:t>
            </a:r>
            <a:r>
              <a:rPr lang="en-GB" dirty="0">
                <a:solidFill>
                  <a:srgbClr val="0070C0"/>
                </a:solidFill>
              </a:rPr>
              <a:t>no spam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0331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C308048-0A35-6499-18AE-2B352ACC910A}"/>
              </a:ext>
            </a:extLst>
          </p:cNvPr>
          <p:cNvGrpSpPr/>
          <p:nvPr/>
        </p:nvGrpSpPr>
        <p:grpSpPr>
          <a:xfrm>
            <a:off x="8776517" y="2067031"/>
            <a:ext cx="3274503" cy="3301530"/>
            <a:chOff x="4623579" y="1771810"/>
            <a:chExt cx="2750387" cy="2986245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F327909-8A58-2642-8D51-042D9D5A31E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23579" y="2701661"/>
              <a:ext cx="2750387" cy="1340814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F53D5E55-BFD3-25E3-4F95-4FA70BD1DC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69482" y="1771810"/>
              <a:ext cx="1021958" cy="91803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249FD4B-3863-977D-51CD-9910809EF1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5708287" y="4001698"/>
              <a:ext cx="544348" cy="756357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B4D63F8-D0AD-81B8-515B-19BB4B449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Reinforcement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940DE-E3F7-27D3-59AC-4B0D9E1AE8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7772401" cy="378434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b="1" dirty="0"/>
              <a:t>l</a:t>
            </a:r>
            <a:r>
              <a:rPr lang="en-DE" sz="2200" b="1" dirty="0"/>
              <a:t>earning by trial-and-error</a:t>
            </a:r>
            <a:r>
              <a:rPr lang="en-DE" sz="2200" dirty="0"/>
              <a:t> (</a:t>
            </a:r>
            <a:r>
              <a:rPr lang="en-GB" sz="2200" dirty="0"/>
              <a:t>e</a:t>
            </a:r>
            <a:r>
              <a:rPr lang="en-DE" sz="2200" dirty="0"/>
              <a:t>xploration and exploitation)</a:t>
            </a:r>
            <a:endParaRPr lang="en-DE" sz="2200" b="1" dirty="0"/>
          </a:p>
          <a:p>
            <a:r>
              <a:rPr lang="en-GB" sz="2200" dirty="0"/>
              <a:t>g</a:t>
            </a:r>
            <a:r>
              <a:rPr lang="en-DE" sz="2200" dirty="0"/>
              <a:t>oal-based approach </a:t>
            </a:r>
            <a:r>
              <a:rPr lang="en-DE" sz="2200" dirty="0">
                <a:sym typeface="Wingdings" pitchFamily="2" charset="2"/>
              </a:rPr>
              <a:t> </a:t>
            </a:r>
            <a:r>
              <a:rPr lang="en-GB" sz="2200" dirty="0">
                <a:sym typeface="Wingdings" pitchFamily="2" charset="2"/>
              </a:rPr>
              <a:t>active and </a:t>
            </a:r>
            <a:r>
              <a:rPr lang="en-DE" sz="2200" dirty="0">
                <a:sym typeface="Wingdings" pitchFamily="2" charset="2"/>
              </a:rPr>
              <a:t>more generic than supervised learning (but sparse reward signals)</a:t>
            </a:r>
            <a:endParaRPr lang="en-DE" sz="2200" dirty="0"/>
          </a:p>
          <a:p>
            <a:r>
              <a:rPr lang="en-GB" sz="2200" dirty="0"/>
              <a:t>r</a:t>
            </a:r>
            <a:r>
              <a:rPr lang="en-DE" sz="2200" dirty="0"/>
              <a:t>eceiving feedback from the environment, </a:t>
            </a:r>
            <a:r>
              <a:rPr lang="en-GB" sz="2200" dirty="0"/>
              <a:t>n</a:t>
            </a:r>
            <a:r>
              <a:rPr lang="en-DE" sz="2200" dirty="0"/>
              <a:t>o supervision</a:t>
            </a:r>
          </a:p>
          <a:p>
            <a:r>
              <a:rPr lang="en-GB" sz="2200" dirty="0"/>
              <a:t>formalization of sequential decision making (delayed rewards)</a:t>
            </a:r>
            <a:endParaRPr lang="en-DE" sz="2200" dirty="0"/>
          </a:p>
          <a:p>
            <a:pPr marL="0" indent="0">
              <a:buNone/>
            </a:pPr>
            <a:endParaRPr lang="en-DE" sz="2200" dirty="0"/>
          </a:p>
          <a:p>
            <a:pPr marL="0" indent="0">
              <a:buNone/>
            </a:pPr>
            <a:r>
              <a:rPr lang="en-GB" sz="2200" dirty="0"/>
              <a:t>c</a:t>
            </a:r>
            <a:r>
              <a:rPr lang="en-DE" sz="2200" dirty="0"/>
              <a:t>orresponds to search for best action policy to reach a given goal (e.g., win a game)</a:t>
            </a:r>
          </a:p>
          <a:p>
            <a:pPr marL="0" indent="0">
              <a:buNone/>
            </a:pPr>
            <a:r>
              <a:rPr lang="en-DE" sz="2200" dirty="0"/>
              <a:t>using learning from examples (data) to guide the search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1C6601-A8BC-2F49-2914-F3BF37AE9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14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36CEB6-F3AD-0794-6450-3F2ABA346733}"/>
              </a:ext>
            </a:extLst>
          </p:cNvPr>
          <p:cNvSpPr txBox="1"/>
          <p:nvPr/>
        </p:nvSpPr>
        <p:spPr>
          <a:xfrm>
            <a:off x="838200" y="5654249"/>
            <a:ext cx="10515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GB" sz="2000" dirty="0"/>
              <a:t>RL setup usually more difficult (e.g., non-differentiable as a whole) than</a:t>
            </a:r>
            <a:r>
              <a:rPr lang="en-DE" sz="2000" dirty="0"/>
              <a:t> supervised learning </a:t>
            </a:r>
            <a:r>
              <a:rPr lang="en-GB" sz="2000" dirty="0"/>
              <a:t>one</a:t>
            </a:r>
          </a:p>
          <a:p>
            <a:pPr marL="0" indent="0">
              <a:buNone/>
            </a:pPr>
            <a:r>
              <a:rPr lang="en-GB" sz="2000" dirty="0"/>
              <a:t>but RL can be cast as supervised-learning setup: express rewards by more intricate loss function</a:t>
            </a:r>
            <a:endParaRPr lang="en-DE" sz="2000" dirty="0"/>
          </a:p>
        </p:txBody>
      </p:sp>
    </p:spTree>
    <p:extLst>
      <p:ext uri="{BB962C8B-B14F-4D97-AF65-F5344CB8AC3E}">
        <p14:creationId xmlns:p14="http://schemas.microsoft.com/office/powerpoint/2010/main" val="437309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4CF83-9CAF-ED47-CEA5-98E6399A5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Unsupervised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4485D-6408-945C-F6DA-D05B84A08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25587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b="1" dirty="0"/>
              <a:t>l</a:t>
            </a:r>
            <a:r>
              <a:rPr lang="en-DE" b="1" dirty="0"/>
              <a:t>earning by observation</a:t>
            </a:r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o target information </a:t>
            </a:r>
            <a:r>
              <a:rPr lang="en-DE" dirty="0">
                <a:sym typeface="Wingdings" pitchFamily="2" charset="2"/>
              </a:rPr>
              <a:t></a:t>
            </a:r>
            <a:r>
              <a:rPr lang="en-DE" dirty="0"/>
              <a:t> kind of “vague” pattern recognition (but plenty of data)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can be cast as supervised-learning setup: </a:t>
            </a:r>
            <a:r>
              <a:rPr lang="en-GB" b="1" dirty="0"/>
              <a:t>s</a:t>
            </a:r>
            <a:r>
              <a:rPr lang="en-DE" b="1" dirty="0"/>
              <a:t>elf-supervised</a:t>
            </a:r>
            <a:r>
              <a:rPr lang="en-GB" dirty="0"/>
              <a:t> learning</a:t>
            </a:r>
            <a:endParaRPr lang="en-DE" dirty="0"/>
          </a:p>
          <a:p>
            <a:r>
              <a:rPr lang="en-DE" sz="2200" dirty="0"/>
              <a:t>input-output mapping like supervised learning</a:t>
            </a:r>
          </a:p>
          <a:p>
            <a:r>
              <a:rPr lang="en-GB" sz="2200" dirty="0"/>
              <a:t>b</a:t>
            </a:r>
            <a:r>
              <a:rPr lang="en-DE" sz="2200" dirty="0"/>
              <a:t>ut generating labels itself from input information</a:t>
            </a:r>
          </a:p>
          <a:p>
            <a:r>
              <a:rPr lang="en-GB" sz="2200" dirty="0"/>
              <a:t>l</a:t>
            </a:r>
            <a:r>
              <a:rPr lang="en-DE" sz="2200" dirty="0"/>
              <a:t>earning of semantic feature representations</a:t>
            </a:r>
          </a:p>
          <a:p>
            <a:r>
              <a:rPr lang="en-GB" sz="2200" dirty="0"/>
              <a:t>e.g., w</a:t>
            </a:r>
            <a:r>
              <a:rPr lang="en-DE" sz="2200" dirty="0"/>
              <a:t>ord2vec, BERT, GPT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CE5D91-4168-4BE8-51A7-CBE63D44B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15</a:t>
            </a:fld>
            <a:endParaRPr lang="en-DE"/>
          </a:p>
        </p:txBody>
      </p:sp>
      <p:pic>
        <p:nvPicPr>
          <p:cNvPr id="5" name="Picture 4" descr="Graphical user interface, diagram, application&#10;&#10;Description automatically generated">
            <a:extLst>
              <a:ext uri="{FF2B5EF4-FFF2-40B4-BE49-F238E27FC236}">
                <a16:creationId xmlns:a16="http://schemas.microsoft.com/office/drawing/2014/main" id="{5038A997-25CE-AF7E-9A9B-B1CD89501D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3787" y="721369"/>
            <a:ext cx="5060293" cy="2760160"/>
          </a:xfrm>
          <a:prstGeom prst="rect">
            <a:avLst/>
          </a:prstGeom>
        </p:spPr>
      </p:pic>
      <p:pic>
        <p:nvPicPr>
          <p:cNvPr id="7" name="Picture 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6BB9E6CF-50AD-49EA-7E5A-B3EE1C1FF7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9153" y="3616466"/>
            <a:ext cx="5044927" cy="276016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5B08845-D020-DA4F-3935-5D4867E2D187}"/>
              </a:ext>
            </a:extLst>
          </p:cNvPr>
          <p:cNvSpPr txBox="1"/>
          <p:nvPr/>
        </p:nvSpPr>
        <p:spPr>
          <a:xfrm>
            <a:off x="8032852" y="136525"/>
            <a:ext cx="38986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ML needs lots of training data</a:t>
            </a:r>
          </a:p>
        </p:txBody>
      </p:sp>
    </p:spTree>
    <p:extLst>
      <p:ext uri="{BB962C8B-B14F-4D97-AF65-F5344CB8AC3E}">
        <p14:creationId xmlns:p14="http://schemas.microsoft.com/office/powerpoint/2010/main" val="40831348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40467-D941-A3D4-9A81-5E9BE150E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 for Unsupervised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9DC018-C900-A067-6134-7DFDCC23E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16</a:t>
            </a:fld>
            <a:endParaRPr lang="en-DE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65A34DB9-6275-9391-ED7A-404DEBBA0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504717" y="2079790"/>
            <a:ext cx="3645243" cy="364524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7C5CEF0-61EE-6DFC-941A-0C7FD1E88ED1}"/>
              </a:ext>
            </a:extLst>
          </p:cNvPr>
          <p:cNvSpPr txBox="1"/>
          <p:nvPr/>
        </p:nvSpPr>
        <p:spPr>
          <a:xfrm>
            <a:off x="10872738" y="553207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9A2D43A-4027-D53E-42B7-25F19188746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8022021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100" dirty="0"/>
                  <a:t>d</a:t>
                </a:r>
                <a:r>
                  <a:rPr lang="en-DE" sz="2100" dirty="0"/>
                  <a:t>imensionality reduction by principal component analysis (PCA)</a:t>
                </a:r>
              </a:p>
              <a:p>
                <a:pPr marL="0" indent="0">
                  <a:buNone/>
                </a:pPr>
                <a:r>
                  <a:rPr lang="en-GB" sz="2100" dirty="0"/>
                  <a:t>u</a:t>
                </a:r>
                <a:r>
                  <a:rPr lang="en-DE" sz="2100" dirty="0"/>
                  <a:t>sing only first few principal components (</a:t>
                </a:r>
                <a:r>
                  <a:rPr lang="en-GB" sz="2100" dirty="0"/>
                  <a:t>eigenvectors of data’s covariance matrix)</a:t>
                </a:r>
              </a:p>
              <a:p>
                <a:pPr marL="0" indent="0">
                  <a:buNone/>
                </a:pPr>
                <a:endParaRPr lang="en-GB" sz="2100" dirty="0"/>
              </a:p>
              <a:p>
                <a:pPr marL="0" indent="0">
                  <a:buNone/>
                </a:pPr>
                <a:r>
                  <a:rPr lang="en-GB" sz="2100" dirty="0"/>
                  <a:t>intuition: fitting </a:t>
                </a:r>
                <a14:m>
                  <m:oMath xmlns:m="http://schemas.openxmlformats.org/officeDocument/2006/math">
                    <m:r>
                      <a:rPr lang="en-US" sz="2100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GB" sz="2100" dirty="0"/>
                  <a:t>-dimensional e</a:t>
                </a:r>
                <a:r>
                  <a:rPr lang="en-DE" sz="2100" dirty="0"/>
                  <a:t>llipsoid to data</a:t>
                </a:r>
              </a:p>
              <a:p>
                <a:r>
                  <a:rPr lang="en-DE" sz="2100" dirty="0"/>
                  <a:t>axes representing principal components</a:t>
                </a:r>
              </a:p>
              <a:p>
                <a:r>
                  <a:rPr lang="en-GB" sz="2100" dirty="0"/>
                  <a:t>l</a:t>
                </a:r>
                <a:r>
                  <a:rPr lang="en-DE" sz="2100" dirty="0"/>
                  <a:t>arge axis </a:t>
                </a:r>
                <a:r>
                  <a:rPr lang="en-DE" sz="2100" dirty="0">
                    <a:sym typeface="Wingdings" pitchFamily="2" charset="2"/>
                  </a:rPr>
                  <a:t> high variance, small axis  low variance</a:t>
                </a:r>
              </a:p>
              <a:p>
                <a:r>
                  <a:rPr lang="en-GB" sz="2100" dirty="0">
                    <a:sym typeface="Wingdings" pitchFamily="2" charset="2"/>
                  </a:rPr>
                  <a:t>successively c</a:t>
                </a:r>
                <a:r>
                  <a:rPr lang="en-DE" sz="2100" dirty="0">
                    <a:sym typeface="Wingdings" pitchFamily="2" charset="2"/>
                  </a:rPr>
                  <a:t>hoose directions of maximum variance</a:t>
                </a:r>
              </a:p>
              <a:p>
                <a:pPr marL="0" indent="0">
                  <a:buNone/>
                </a:pPr>
                <a:r>
                  <a:rPr lang="en-DE" sz="2100" dirty="0">
                    <a:sym typeface="Wingdings" pitchFamily="2" charset="2"/>
                  </a:rPr>
                  <a:t> account for as much variability (uniqueness) of data set as possible</a:t>
                </a:r>
                <a:endParaRPr lang="en-DE" sz="2100" dirty="0"/>
              </a:p>
              <a:p>
                <a:pPr marL="0" indent="0">
                  <a:buNone/>
                </a:pPr>
                <a:endParaRPr lang="en-DE" sz="2100" dirty="0"/>
              </a:p>
              <a:p>
                <a:pPr marL="0" indent="0">
                  <a:buNone/>
                </a:pPr>
                <a:r>
                  <a:rPr lang="en-GB" sz="2100" dirty="0"/>
                  <a:t>often u</a:t>
                </a:r>
                <a:r>
                  <a:rPr lang="en-DE" sz="2100" dirty="0"/>
                  <a:t>sed as lower-dimensional features in other (supervised) methods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9A2D43A-4027-D53E-42B7-25F19188746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8022021" cy="4351338"/>
              </a:xfrm>
              <a:blipFill>
                <a:blip r:embed="rId4"/>
                <a:stretch>
                  <a:fillRect l="-790" t="-1744" r="-474" b="-407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718691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BB00F-58B8-8731-1E53-500269631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Fitting / Statistical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EF353B-1FBE-7919-D911-98B007858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474321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B5351-A0A5-32A1-59FC-5F3E07227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Notation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158F9BA-AC6C-1C47-4F0A-358DD32B7F4D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Autofit/>
              </a:bodyPr>
              <a:lstStyle/>
              <a:p>
                <a:r>
                  <a:rPr lang="en-GB" sz="1900" dirty="0"/>
                  <a:t>r</a:t>
                </a:r>
                <a:r>
                  <a:rPr lang="en-DE" sz="1900" dirty="0"/>
                  <a:t>andom variable: </a:t>
                </a:r>
                <a14:m>
                  <m:oMath xmlns:m="http://schemas.openxmlformats.org/officeDocument/2006/math">
                    <m:r>
                      <a:rPr lang="en-US" sz="1900" b="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endParaRPr lang="en-DE" sz="1900" dirty="0"/>
              </a:p>
              <a:p>
                <a:r>
                  <a:rPr lang="en-GB" sz="1900" dirty="0"/>
                  <a:t>v</a:t>
                </a:r>
                <a:r>
                  <a:rPr lang="en-DE" sz="1900" dirty="0"/>
                  <a:t>ector of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1900" dirty="0"/>
                  <a:t> random variables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DE" sz="1900" dirty="0"/>
                  <a:t> (features):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𝑿</m:t>
                    </m:r>
                  </m:oMath>
                </a14:m>
                <a:endParaRPr lang="en-DE" sz="1900" dirty="0"/>
              </a:p>
              <a:p>
                <a:pPr marL="0" indent="0">
                  <a:buNone/>
                </a:pPr>
                <a:endParaRPr lang="en-GB" sz="1900" dirty="0"/>
              </a:p>
              <a:p>
                <a:r>
                  <a:rPr lang="en-DE" sz="1900" dirty="0"/>
                  <a:t>observation </a:t>
                </a:r>
                <a:r>
                  <a:rPr lang="en-GB" sz="1900" dirty="0"/>
                  <a:t>of random variable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GB" sz="1900" dirty="0"/>
                  <a:t>: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endParaRPr lang="en-GB" sz="1900" dirty="0"/>
              </a:p>
              <a:p>
                <a:r>
                  <a:rPr lang="en-GB" sz="1900" dirty="0"/>
                  <a:t>m</a:t>
                </a:r>
                <a:r>
                  <a:rPr lang="en-DE" sz="1900" dirty="0"/>
                  <a:t>atrix of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DE" sz="1900" dirty="0"/>
                  <a:t> obervations of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1900" dirty="0"/>
                  <a:t> features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n-DE" sz="1900" dirty="0"/>
                  <a:t>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𝐗</m:t>
                    </m:r>
                  </m:oMath>
                </a14:m>
                <a:endParaRPr lang="en-GB" sz="1900" b="1" dirty="0"/>
              </a:p>
              <a:p>
                <a:r>
                  <a:rPr lang="en-GB" sz="1900" dirty="0"/>
                  <a:t>vector of observations</a:t>
                </a:r>
                <a:r>
                  <a:rPr lang="en-DE" sz="1900" dirty="0"/>
                  <a:t>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endParaRPr lang="en-GB" sz="1900" dirty="0"/>
              </a:p>
              <a:p>
                <a:pPr lvl="1"/>
                <a:r>
                  <a:rPr lang="en-GB" sz="1900" dirty="0"/>
                  <a:t>vector of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DE" sz="1900" dirty="0"/>
                  <a:t> obervations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sz="1900" dirty="0"/>
                  <a:t>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endParaRPr lang="en-GB" sz="1900" dirty="0"/>
              </a:p>
              <a:p>
                <a:pPr lvl="1"/>
                <a:r>
                  <a:rPr lang="en-GB" sz="1900" dirty="0"/>
                  <a:t>vector of observation of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1900" dirty="0"/>
                  <a:t> features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GB" sz="1900" dirty="0"/>
                  <a:t>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endParaRPr lang="en-GB" sz="1900" dirty="0"/>
              </a:p>
              <a:p>
                <a:endParaRPr lang="en-GB" sz="1900" dirty="0"/>
              </a:p>
              <a:p>
                <a:r>
                  <a:rPr lang="en-GB" sz="1900" dirty="0"/>
                  <a:t>column vector: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endParaRPr lang="en-GB" sz="1900" dirty="0"/>
              </a:p>
              <a:p>
                <a:r>
                  <a:rPr lang="en-GB" sz="1900" dirty="0"/>
                  <a:t>row vector: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sz="19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9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n-US" sz="1900" b="0" i="0" smtClean="0">
                            <a:latin typeface="Cambria Math" panose="02040503050406030204" pitchFamily="18" charset="0"/>
                          </a:rPr>
                          <m:t>T</m:t>
                        </m:r>
                      </m:sup>
                    </m:sSup>
                  </m:oMath>
                </a14:m>
                <a:endParaRPr lang="en-GB" sz="19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158F9BA-AC6C-1C47-4F0A-358DD32B7F4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978" t="-116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0D49FE76-66D1-E773-F89E-69496D092BE3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GB" sz="1900" dirty="0"/>
                  <a:t>p</a:t>
                </a:r>
                <a:r>
                  <a:rPr lang="en-DE" sz="1900" dirty="0"/>
                  <a:t>arameter: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endParaRPr lang="en-DE" sz="1900" dirty="0"/>
              </a:p>
              <a:p>
                <a:r>
                  <a:rPr lang="en-GB" sz="1900" dirty="0"/>
                  <a:t>vector of</a:t>
                </a:r>
                <a:r>
                  <a:rPr lang="en-DE" sz="1900" dirty="0"/>
                  <a:t> parameters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DE" sz="1900" dirty="0"/>
                  <a:t>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endParaRPr lang="en-DE" sz="1900" b="1" dirty="0"/>
              </a:p>
              <a:p>
                <a:pPr marL="0" indent="0">
                  <a:buNone/>
                </a:pPr>
                <a:endParaRPr lang="en-DE" sz="1900" dirty="0"/>
              </a:p>
              <a:p>
                <a:r>
                  <a:rPr lang="en-GB" sz="1900" dirty="0"/>
                  <a:t>probability that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GB" sz="1900" dirty="0"/>
                  <a:t> takes on value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GB" sz="1900" dirty="0"/>
                  <a:t>: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en-US" sz="19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9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900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</m:oMath>
                </a14:m>
                <a:endParaRPr lang="en-US" sz="1900" dirty="0"/>
              </a:p>
              <a:p>
                <a:r>
                  <a:rPr lang="en-GB" sz="1900" dirty="0"/>
                  <a:t>p</a:t>
                </a:r>
                <a:r>
                  <a:rPr lang="en-DE" sz="1900" dirty="0"/>
                  <a:t>robability distribution: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sz="19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9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endParaRPr lang="en-DE" sz="1900" dirty="0"/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0D49FE76-66D1-E773-F89E-69496D092BE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blipFill>
                <a:blip r:embed="rId3"/>
                <a:stretch>
                  <a:fillRect l="-978" t="-116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C94727-A962-0E05-23D2-AF8151A26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18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8870D7-EDA7-0526-CF29-7177ADD109A5}"/>
              </a:ext>
            </a:extLst>
          </p:cNvPr>
          <p:cNvSpPr txBox="1"/>
          <p:nvPr/>
        </p:nvSpPr>
        <p:spPr>
          <a:xfrm>
            <a:off x="6019800" y="4001294"/>
            <a:ext cx="1450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esign matrix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FA204C3-C5C4-50A3-6DE8-A1177A2968C3}"/>
              </a:ext>
            </a:extLst>
          </p:cNvPr>
          <p:cNvCxnSpPr>
            <a:cxnSpLocks/>
            <a:stCxn id="3" idx="3"/>
          </p:cNvCxnSpPr>
          <p:nvPr/>
        </p:nvCxnSpPr>
        <p:spPr>
          <a:xfrm flipH="1" flipV="1">
            <a:off x="5444359" y="3678621"/>
            <a:ext cx="575441" cy="3226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44155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BE32B-C441-9161-9E11-BE6EF45F1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 Scenario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102766-B5AC-3394-6BCC-13789F7A915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de-DE" dirty="0" err="1"/>
                  <a:t>map</a:t>
                </a:r>
                <a:r>
                  <a:rPr lang="de-DE" dirty="0"/>
                  <a:t> </a:t>
                </a:r>
                <a:r>
                  <a:rPr lang="de-DE" dirty="0" err="1"/>
                  <a:t>inputs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output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 (</a:t>
                </a:r>
                <a:r>
                  <a:rPr lang="de-DE" dirty="0" err="1"/>
                  <a:t>estimated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)</a:t>
                </a:r>
              </a:p>
              <a:p>
                <a:pPr marL="0" indent="0">
                  <a:buNone/>
                </a:pPr>
                <a:r>
                  <a:rPr lang="en-GB" sz="2200" dirty="0"/>
                  <a:t>random variables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GB" sz="2200" dirty="0"/>
                  <a:t> and </a:t>
                </a:r>
                <a14:m>
                  <m:oMath xmlns:m="http://schemas.openxmlformats.org/officeDocument/2006/math">
                    <m:r>
                      <a:rPr lang="en-US" sz="2200" b="1" i="1" smtClean="0">
                        <a:latin typeface="Cambria Math" panose="02040503050406030204" pitchFamily="18" charset="0"/>
                      </a:rPr>
                      <m:t>𝑿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GB" sz="2200" dirty="0"/>
                  <a:t>)</a:t>
                </a:r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b="1" dirty="0" err="1"/>
                  <a:t>classification</a:t>
                </a:r>
                <a:endParaRPr lang="de-DE" b="1" dirty="0"/>
              </a:p>
              <a:p>
                <a:r>
                  <a:rPr lang="de-DE" dirty="0" err="1"/>
                  <a:t>categorical</a:t>
                </a:r>
                <a:r>
                  <a:rPr lang="de-DE" dirty="0"/>
                  <a:t> </a:t>
                </a:r>
                <a:r>
                  <a:rPr lang="de-DE" dirty="0" err="1"/>
                  <a:t>target</a:t>
                </a:r>
                <a:r>
                  <a:rPr lang="de-DE" dirty="0"/>
                  <a:t> (e.g., </a:t>
                </a:r>
                <a:r>
                  <a:rPr lang="de-DE" dirty="0" err="1"/>
                  <a:t>image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cat</a:t>
                </a:r>
                <a:r>
                  <a:rPr lang="de-DE" dirty="0"/>
                  <a:t> </a:t>
                </a:r>
                <a:r>
                  <a:rPr lang="de-DE" dirty="0" err="1"/>
                  <a:t>or</a:t>
                </a:r>
                <a:r>
                  <a:rPr lang="de-DE" dirty="0"/>
                  <a:t> not </a:t>
                </a:r>
                <a:r>
                  <a:rPr lang="de-DE" dirty="0">
                    <a:sym typeface="Wingdings" pitchFamily="2" charset="2"/>
                  </a:rPr>
                  <a:t>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=0 </m:t>
                    </m:r>
                  </m:oMath>
                </a14:m>
                <a:r>
                  <a:rPr lang="de-DE" dirty="0" err="1"/>
                  <a:t>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de-DE" dirty="0"/>
                  <a:t>)</a:t>
                </a:r>
              </a:p>
              <a:p>
                <a:r>
                  <a:rPr lang="de-DE" dirty="0" err="1"/>
                  <a:t>predict</a:t>
                </a:r>
                <a:r>
                  <a:rPr lang="de-DE" dirty="0"/>
                  <a:t> </a:t>
                </a:r>
                <a:r>
                  <a:rPr lang="de-DE" dirty="0" err="1"/>
                  <a:t>probability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belong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specific</a:t>
                </a:r>
                <a:r>
                  <a:rPr lang="de-DE" dirty="0"/>
                  <a:t> </a:t>
                </a:r>
                <a:r>
                  <a:rPr lang="de-DE" dirty="0" err="1"/>
                  <a:t>class</a:t>
                </a:r>
                <a:endParaRPr lang="de-DE" dirty="0"/>
              </a:p>
              <a:p>
                <a:pPr marL="0" indent="0">
                  <a:buNone/>
                </a:pPr>
                <a:endParaRPr lang="de-DE" b="1" dirty="0"/>
              </a:p>
              <a:p>
                <a:pPr marL="0" indent="0">
                  <a:buNone/>
                </a:pPr>
                <a:r>
                  <a:rPr lang="de-DE" b="1" dirty="0" err="1"/>
                  <a:t>regression</a:t>
                </a:r>
                <a:endParaRPr lang="de-DE" b="1" dirty="0"/>
              </a:p>
              <a:p>
                <a:r>
                  <a:rPr lang="de-DE" dirty="0"/>
                  <a:t>real-</a:t>
                </a:r>
                <a:r>
                  <a:rPr lang="de-DE" dirty="0" err="1"/>
                  <a:t>valued</a:t>
                </a:r>
                <a:r>
                  <a:rPr lang="de-DE" dirty="0"/>
                  <a:t> </a:t>
                </a:r>
                <a:r>
                  <a:rPr lang="de-DE" dirty="0" err="1"/>
                  <a:t>target</a:t>
                </a:r>
                <a:endParaRPr lang="de-DE" dirty="0"/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[0, ∞)</m:t>
                    </m:r>
                  </m:oMath>
                </a14:m>
                <a:r>
                  <a:rPr lang="de-DE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de-DE" dirty="0"/>
                  <a:t>(e.g., </a:t>
                </a:r>
                <a:r>
                  <a:rPr lang="de-DE" dirty="0" err="1"/>
                  <a:t>demand</a:t>
                </a:r>
                <a:r>
                  <a:rPr lang="de-DE" dirty="0"/>
                  <a:t> </a:t>
                </a:r>
                <a:r>
                  <a:rPr lang="de-DE" dirty="0" err="1"/>
                  <a:t>forecasting</a:t>
                </a:r>
                <a:r>
                  <a:rPr lang="de-DE" dirty="0"/>
                  <a:t>) </a:t>
                </a:r>
                <a:r>
                  <a:rPr lang="de-DE" dirty="0" err="1"/>
                  <a:t>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(−∞, ∞)</m:t>
                    </m:r>
                  </m:oMath>
                </a14:m>
                <a:endParaRPr lang="de-DE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102766-B5AC-3394-6BCC-13789F7A915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377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AFDBBF-BFF1-CC7B-E660-A2CEF5B3B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1BA64F-F688-9EDD-F13C-E444504A1D57}"/>
              </a:ext>
            </a:extLst>
          </p:cNvPr>
          <p:cNvSpPr txBox="1"/>
          <p:nvPr/>
        </p:nvSpPr>
        <p:spPr>
          <a:xfrm>
            <a:off x="7843345" y="2037530"/>
            <a:ext cx="427771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sz="2400" dirty="0"/>
              <a:t>ML domain:</a:t>
            </a:r>
          </a:p>
          <a:p>
            <a:r>
              <a:rPr lang="en-DE" sz="2400" dirty="0"/>
              <a:t>no deterministic dependencies between input and output</a:t>
            </a:r>
          </a:p>
        </p:txBody>
      </p:sp>
      <p:pic>
        <p:nvPicPr>
          <p:cNvPr id="6" name="Picture 5" descr="A picture containing several&#10;&#10;Description automatically generated">
            <a:extLst>
              <a:ext uri="{FF2B5EF4-FFF2-40B4-BE49-F238E27FC236}">
                <a16:creationId xmlns:a16="http://schemas.microsoft.com/office/drawing/2014/main" id="{F226C44F-1E95-5C84-F511-CCE429CA6A9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82759" y="1249117"/>
            <a:ext cx="1042814" cy="614992"/>
          </a:xfrm>
          <a:prstGeom prst="roundRect">
            <a:avLst>
              <a:gd name="adj" fmla="val 5648"/>
            </a:avLst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5F9D874-0178-00C0-B773-D2B51D56832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648458" y="1255083"/>
            <a:ext cx="874656" cy="614992"/>
          </a:xfrm>
          <a:prstGeom prst="roundRect">
            <a:avLst>
              <a:gd name="adj" fmla="val 4188"/>
            </a:avLst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61AFBDF-2A84-B328-1D57-83DA959DB0E5}"/>
              </a:ext>
            </a:extLst>
          </p:cNvPr>
          <p:cNvSpPr txBox="1"/>
          <p:nvPr/>
        </p:nvSpPr>
        <p:spPr>
          <a:xfrm>
            <a:off x="9287520" y="1356558"/>
            <a:ext cx="9989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000" dirty="0"/>
              <a:t>… </a:t>
            </a:r>
            <a:r>
              <a:rPr lang="en-DE" sz="2000" b="1" dirty="0"/>
              <a:t>ML</a:t>
            </a:r>
            <a:r>
              <a:rPr lang="en-DE" sz="2000" dirty="0"/>
              <a:t> …</a:t>
            </a:r>
          </a:p>
        </p:txBody>
      </p:sp>
    </p:spTree>
    <p:extLst>
      <p:ext uri="{BB962C8B-B14F-4D97-AF65-F5344CB8AC3E}">
        <p14:creationId xmlns:p14="http://schemas.microsoft.com/office/powerpoint/2010/main" val="5393109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4FC60C-C6FE-B5C9-95D7-18497404F3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893379"/>
            <a:ext cx="5181600" cy="528358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3200" b="1" dirty="0"/>
              <a:t>g</a:t>
            </a:r>
            <a:r>
              <a:rPr lang="en-DE" sz="3200" b="1" dirty="0"/>
              <a:t>oals of this course</a:t>
            </a:r>
          </a:p>
          <a:p>
            <a:pPr marL="0" indent="0">
              <a:buNone/>
            </a:pPr>
            <a:endParaRPr lang="en-DE" dirty="0"/>
          </a:p>
          <a:p>
            <a:r>
              <a:rPr lang="en-DE" dirty="0"/>
              <a:t>understanding of foundational ML concepts and commonalities between different methods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endParaRPr lang="en-DE" dirty="0"/>
          </a:p>
          <a:p>
            <a:r>
              <a:rPr lang="en-GB" dirty="0"/>
              <a:t>ability </a:t>
            </a:r>
            <a:r>
              <a:rPr lang="en-DE" dirty="0"/>
              <a:t>to properly use ML for scientific or business problems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433E040-DAD3-A2FB-5252-BE40A531A0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893379"/>
            <a:ext cx="5181600" cy="528358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3200" b="1" dirty="0"/>
              <a:t>s</a:t>
            </a:r>
            <a:r>
              <a:rPr lang="en-DE" sz="3200" b="1" dirty="0"/>
              <a:t>chedule of lectures</a:t>
            </a:r>
          </a:p>
          <a:p>
            <a:pPr marL="0" indent="0">
              <a:buNone/>
            </a:pPr>
            <a:endParaRPr lang="en-DE" dirty="0"/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introduction and overview</a:t>
            </a:r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statistical learning</a:t>
            </a:r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non-linear models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g</a:t>
            </a:r>
            <a:r>
              <a:rPr lang="en-DE" sz="2800" dirty="0"/>
              <a:t>eneralization</a:t>
            </a:r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deep learning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t</a:t>
            </a:r>
            <a:r>
              <a:rPr lang="en-DE" sz="2800" dirty="0"/>
              <a:t>ransformers</a:t>
            </a:r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generative models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c</a:t>
            </a:r>
            <a:r>
              <a:rPr lang="en-DE" sz="2800" dirty="0"/>
              <a:t>ausality</a:t>
            </a:r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reinforcement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F0A52A-A225-AED0-58A2-DFA6A226F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313271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0259C-738A-DA97-BDD1-32664279B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Curve Fitting / Parameter Estimation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376D2D4-F763-FC0B-A31E-A947F7E1859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457496" cy="2068006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fit train data set of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6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600" dirty="0"/>
                  <a:t>) pairs</a:t>
                </a:r>
              </a:p>
              <a:p>
                <a:pPr>
                  <a:buFont typeface="Wingdings" pitchFamily="2" charset="2"/>
                  <a:buChar char="à"/>
                </a:pPr>
                <a:r>
                  <a:rPr lang="en-GB" sz="2600" dirty="0">
                    <a:sym typeface="Wingdings" pitchFamily="2" charset="2"/>
                  </a:rPr>
                  <a:t>m</a:t>
                </a:r>
                <a:r>
                  <a:rPr lang="en-GB" sz="2600" dirty="0"/>
                  <a:t>inimization of cost function</a:t>
                </a:r>
              </a:p>
              <a:p>
                <a:r>
                  <a:rPr lang="en-GB" sz="2600" dirty="0"/>
                  <a:t>e.g., l</a:t>
                </a:r>
                <a:r>
                  <a:rPr lang="en-DE" sz="2600" dirty="0"/>
                  <a:t>east squares method, </a:t>
                </a:r>
                <a:r>
                  <a:rPr lang="en-GB" sz="2600" dirty="0"/>
                  <a:t>m</a:t>
                </a:r>
                <a:r>
                  <a:rPr lang="en-DE" sz="2600" dirty="0"/>
                  <a:t>aximium likelihood estimation</a:t>
                </a:r>
              </a:p>
              <a:p>
                <a:r>
                  <a:rPr lang="en-GB" sz="2600" dirty="0"/>
                  <a:t>usually m</a:t>
                </a:r>
                <a:r>
                  <a:rPr lang="en-DE" sz="2600" dirty="0"/>
                  <a:t>any dimensions (features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DE" sz="2600" dirty="0"/>
                  <a:t>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376D2D4-F763-FC0B-A31E-A947F7E1859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457496" cy="2068006"/>
              </a:xfrm>
              <a:blipFill>
                <a:blip r:embed="rId2"/>
                <a:stretch>
                  <a:fillRect l="-1860" t="-5488" b="-122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691B67-D757-747B-397B-4EA5CA5AA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20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1DCCC0-1FD9-C89E-82E6-A150FD07B3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5696" y="1776701"/>
            <a:ext cx="5848922" cy="227458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72E9BA5C-17C1-CEDB-6666-92F82A58B01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38200" y="4466897"/>
                <a:ext cx="10515600" cy="178179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2600" dirty="0"/>
                  <a:t>apply</a:t>
                </a:r>
                <a:r>
                  <a:rPr lang="en-DE" sz="2600" dirty="0"/>
                  <a:t> </a:t>
                </a:r>
                <a:r>
                  <a:rPr lang="en-GB" sz="2400" dirty="0"/>
                  <a:t>learned statistical dependencies from training to new test data set</a:t>
                </a:r>
                <a:endParaRPr lang="en-DE" sz="2600" dirty="0"/>
              </a:p>
              <a:p>
                <a:pPr marL="0" indent="0">
                  <a:buFont typeface="Arial" panose="020B0604020202020204" pitchFamily="34" charset="0"/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DE" sz="2400" dirty="0"/>
                  <a:t>different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sz="2400" dirty="0"/>
                  <a:t>) pairs considered as random samples of underlying data-generating process (i.i.d. assumption), for both train and test data sets</a:t>
                </a:r>
              </a:p>
            </p:txBody>
          </p:sp>
        </mc:Choice>
        <mc:Fallback xmlns="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72E9BA5C-17C1-CEDB-6666-92F82A58B01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4466897"/>
                <a:ext cx="10515600" cy="1781790"/>
              </a:xfrm>
              <a:prstGeom prst="rect">
                <a:avLst/>
              </a:prstGeom>
              <a:blipFill>
                <a:blip r:embed="rId4"/>
                <a:stretch>
                  <a:fillRect l="-1086" t="-4930" r="-1086" b="-422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79D9ED10-1B63-084B-8B7D-1F961E83266B}"/>
              </a:ext>
            </a:extLst>
          </p:cNvPr>
          <p:cNvSpPr txBox="1"/>
          <p:nvPr/>
        </p:nvSpPr>
        <p:spPr>
          <a:xfrm>
            <a:off x="10280005" y="3928170"/>
            <a:ext cx="186461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scikit-learn</a:t>
            </a:r>
            <a:r>
              <a:rPr lang="de-DE" sz="1000" dirty="0"/>
              <a:t> </a:t>
            </a:r>
            <a:r>
              <a:rPr lang="de-DE" sz="1000" dirty="0" err="1"/>
              <a:t>documentation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A9B863-59A3-6FC8-C60E-AF2685AC1632}"/>
              </a:ext>
            </a:extLst>
          </p:cNvPr>
          <p:cNvSpPr txBox="1"/>
          <p:nvPr/>
        </p:nvSpPr>
        <p:spPr>
          <a:xfrm>
            <a:off x="6450722" y="1581097"/>
            <a:ext cx="42590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/>
              <a:t>d: </a:t>
            </a:r>
            <a:r>
              <a:rPr lang="de-DE" sz="1400" dirty="0" err="1"/>
              <a:t>degree</a:t>
            </a:r>
            <a:r>
              <a:rPr lang="de-DE" sz="1400" dirty="0"/>
              <a:t> </a:t>
            </a:r>
            <a:r>
              <a:rPr lang="de-DE" sz="1400" dirty="0" err="1"/>
              <a:t>of</a:t>
            </a:r>
            <a:r>
              <a:rPr lang="de-DE" sz="1400" dirty="0"/>
              <a:t> </a:t>
            </a:r>
            <a:r>
              <a:rPr lang="de-DE" sz="1400" dirty="0" err="1"/>
              <a:t>fitted</a:t>
            </a:r>
            <a:r>
              <a:rPr lang="de-DE" sz="1400" dirty="0"/>
              <a:t> polynomial </a:t>
            </a:r>
            <a:r>
              <a:rPr lang="de-DE" sz="1400" dirty="0">
                <a:sym typeface="Wingdings" pitchFamily="2" charset="2"/>
              </a:rPr>
              <a:t> </a:t>
            </a:r>
            <a:r>
              <a:rPr lang="de-DE" sz="1400" dirty="0" err="1">
                <a:sym typeface="Wingdings" pitchFamily="2" charset="2"/>
              </a:rPr>
              <a:t>number</a:t>
            </a:r>
            <a:r>
              <a:rPr lang="de-DE" sz="1400" dirty="0">
                <a:sym typeface="Wingdings" pitchFamily="2" charset="2"/>
              </a:rPr>
              <a:t> </a:t>
            </a:r>
            <a:r>
              <a:rPr lang="de-DE" sz="1400" dirty="0" err="1">
                <a:sym typeface="Wingdings" pitchFamily="2" charset="2"/>
              </a:rPr>
              <a:t>of</a:t>
            </a:r>
            <a:r>
              <a:rPr lang="de-DE" sz="1400" dirty="0">
                <a:sym typeface="Wingdings" pitchFamily="2" charset="2"/>
              </a:rPr>
              <a:t> </a:t>
            </a:r>
            <a:r>
              <a:rPr lang="de-DE" sz="1400" dirty="0" err="1">
                <a:sym typeface="Wingdings" pitchFamily="2" charset="2"/>
              </a:rPr>
              <a:t>parameters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306805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C49F5-EE18-E148-A680-E3CCB7C2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Generalization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4D080-C343-7746-B3C2-41F8EBCD3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3592841"/>
            <a:ext cx="10515600" cy="28094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sz="2600" dirty="0"/>
              <a:t>generalization gap: difference between test and training error</a:t>
            </a:r>
            <a:endParaRPr lang="en-GB" sz="2600" b="1" dirty="0"/>
          </a:p>
          <a:p>
            <a:r>
              <a:rPr lang="en-GB" sz="2600" b="1" dirty="0"/>
              <a:t>interpolation</a:t>
            </a:r>
            <a:r>
              <a:rPr lang="en-GB" sz="2600" dirty="0"/>
              <a:t> to unencountered samples from training environment</a:t>
            </a:r>
          </a:p>
          <a:p>
            <a:r>
              <a:rPr lang="en-GB" sz="2600" b="1" dirty="0"/>
              <a:t>extrapolation</a:t>
            </a:r>
            <a:r>
              <a:rPr lang="en-GB" sz="2600" dirty="0"/>
              <a:t> to testing conditions differing from training environment (aka out-of-distribution)</a:t>
            </a:r>
          </a:p>
          <a:p>
            <a:pPr marL="0" indent="0">
              <a:buNone/>
            </a:pPr>
            <a:r>
              <a:rPr lang="en-GB" sz="2600" dirty="0"/>
              <a:t>curse of dimensionality: </a:t>
            </a:r>
            <a:r>
              <a:rPr lang="en-GB" sz="2600" i="1" dirty="0"/>
              <a:t>“learning in high dimensions always amounts to extrapolation”</a:t>
            </a: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but reality is friendly: most high-dimensional data sets reside on lower-dimensional manifolds (manifold hypothesis)  enabling effectiveness of ML</a:t>
            </a: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 need for appropriate </a:t>
            </a:r>
            <a:r>
              <a:rPr lang="en-GB" sz="2600" b="1" dirty="0">
                <a:sym typeface="Wingdings" pitchFamily="2" charset="2"/>
              </a:rPr>
              <a:t>inductive bias</a:t>
            </a:r>
            <a:r>
              <a:rPr lang="en-GB" sz="2600" dirty="0">
                <a:sym typeface="Wingdings" pitchFamily="2" charset="2"/>
              </a:rPr>
              <a:t> (different forms: model design, regularization, …)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44CF9A-8599-874C-B8DB-72A32F5EF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21</a:t>
            </a:fld>
            <a:endParaRPr lang="en-DE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2AA4B8D-555A-2D6B-FD2B-CC021E6DA531}"/>
              </a:ext>
            </a:extLst>
          </p:cNvPr>
          <p:cNvSpPr txBox="1">
            <a:spLocks/>
          </p:cNvSpPr>
          <p:nvPr/>
        </p:nvSpPr>
        <p:spPr>
          <a:xfrm>
            <a:off x="990600" y="1978025"/>
            <a:ext cx="10515600" cy="132556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600" b="1" dirty="0"/>
              <a:t>generalization</a:t>
            </a:r>
            <a:r>
              <a:rPr lang="en-GB" sz="2600" dirty="0"/>
              <a:t> as core of ML: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600" b="1" dirty="0"/>
              <a:t>empirical risk minimization</a:t>
            </a:r>
            <a:r>
              <a:rPr lang="en-GB" sz="2600" dirty="0"/>
              <a:t> (training error) as proxy for minimizing unknown population risk (test error, aka generalization error or out-of-sample error)</a:t>
            </a:r>
          </a:p>
        </p:txBody>
      </p:sp>
    </p:spTree>
    <p:extLst>
      <p:ext uri="{BB962C8B-B14F-4D97-AF65-F5344CB8AC3E}">
        <p14:creationId xmlns:p14="http://schemas.microsoft.com/office/powerpoint/2010/main" val="27839260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Generalized Linear Models</a:t>
            </a:r>
            <a:r>
              <a:rPr lang="en-GB" dirty="0"/>
              <a:t> (GLM)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843029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FDDF5F2-E5A5-748F-8AE6-344142EF4D7F}"/>
                  </a:ext>
                </a:extLst>
              </p:cNvPr>
              <p:cNvSpPr txBox="1"/>
              <p:nvPr/>
            </p:nvSpPr>
            <p:spPr>
              <a:xfrm>
                <a:off x="838199" y="2680329"/>
                <a:ext cx="11017469" cy="18741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200" dirty="0"/>
                  <a:t>: d</a:t>
                </a:r>
                <a:r>
                  <a:rPr lang="en-DE" sz="2200" dirty="0"/>
                  <a:t>ependent variable / target</a:t>
                </a:r>
              </a:p>
              <a:p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200" dirty="0"/>
                  <a:t>: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2200" dirty="0"/>
                  <a:t> independent variables / features</a:t>
                </a:r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r>
                  <a:rPr lang="en-DE" sz="2200" dirty="0"/>
                  <a:t>: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r>
                  <a:rPr lang="en-DE" sz="2200" dirty="0"/>
                  <a:t> parameters			</a:t>
                </a:r>
                <a:r>
                  <a:rPr lang="en-DE" sz="2200" dirty="0">
                    <a:sym typeface="Wingdings" pitchFamily="2" charset="2"/>
                  </a:rPr>
                  <a:t> to be fitted</a:t>
                </a:r>
                <a:endParaRPr lang="en-DE" sz="2200" dirty="0"/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</m:oMath>
                </a14:m>
                <a:r>
                  <a:rPr lang="en-DE" sz="2200" dirty="0"/>
                  <a:t>: error term / statistical noise		reflects assumed data distribution (here: Gaussian with 					same variance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DE" sz="2200" dirty="0"/>
                  <a:t> for all samples)</a:t>
                </a: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FDDF5F2-E5A5-748F-8AE6-344142EF4D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199" y="2680329"/>
                <a:ext cx="11017469" cy="1874103"/>
              </a:xfrm>
              <a:prstGeom prst="rect">
                <a:avLst/>
              </a:prstGeom>
              <a:blipFill>
                <a:blip r:embed="rId2"/>
                <a:stretch>
                  <a:fillRect l="-115" t="-2027" r="-1036" b="-540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CBA50E14-99D3-7215-8C5B-F69DC5C66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Linear Regression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06969FD-9ECD-27F8-CBF4-119C0AF1B6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76603" y="4849251"/>
                <a:ext cx="10838793" cy="1005068"/>
              </a:xfrm>
            </p:spPr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r>
                      <a:rPr lang="en-US" sz="2600" b="1" i="1" smtClean="0">
                        <a:latin typeface="Cambria Math" panose="02040503050406030204" pitchFamily="18" charset="0"/>
                      </a:rPr>
                      <m:t>𝑿</m:t>
                    </m:r>
                  </m:oMath>
                </a14:m>
                <a:r>
                  <a:rPr lang="en-GB" sz="2600" dirty="0"/>
                  <a:t> and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GB" sz="2600" dirty="0"/>
                  <a:t> jointly distributed random variables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GB" sz="2600" dirty="0"/>
                  <a:t>: p</a:t>
                </a:r>
                <a:r>
                  <a:rPr lang="en-DE" sz="2600" dirty="0"/>
                  <a:t>redict, e.g., conditional mean of conditional density function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06969FD-9ECD-27F8-CBF4-119C0AF1B6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6603" y="4849251"/>
                <a:ext cx="10838793" cy="1005068"/>
              </a:xfrm>
              <a:blipFill>
                <a:blip r:embed="rId3"/>
                <a:stretch>
                  <a:fillRect l="-937" t="-8750" b="-875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A0E629-7DC5-D1E8-2200-D978AA16B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23</a:t>
            </a:fld>
            <a:endParaRPr lang="en-DE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AB2667A9-E462-BB00-0339-8DEBB2828D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403623" y="167850"/>
            <a:ext cx="3725317" cy="245870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BDD8F19-C9A4-DE58-72A0-EE3CC510AD6B}"/>
              </a:ext>
            </a:extLst>
          </p:cNvPr>
          <p:cNvSpPr txBox="1"/>
          <p:nvPr/>
        </p:nvSpPr>
        <p:spPr>
          <a:xfrm>
            <a:off x="11013977" y="2668571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C4AF3BF-2201-ADE8-CDC9-97DD55498520}"/>
                  </a:ext>
                </a:extLst>
              </p:cNvPr>
              <p:cNvSpPr txBox="1"/>
              <p:nvPr/>
            </p:nvSpPr>
            <p:spPr>
              <a:xfrm>
                <a:off x="5731107" y="2806455"/>
                <a:ext cx="4508607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DE" sz="2200" dirty="0"/>
                  <a:t>vector (</a:t>
                </a:r>
                <a14:m>
                  <m:oMath xmlns:m="http://schemas.openxmlformats.org/officeDocument/2006/math">
                    <m:r>
                      <a:rPr lang="en-US" sz="2000" b="1" i="1">
                        <a:latin typeface="Cambria Math" panose="02040503050406030204" pitchFamily="18" charset="0"/>
                      </a:rPr>
                      <m:t>𝒚</m:t>
                    </m:r>
                  </m:oMath>
                </a14:m>
                <a:r>
                  <a:rPr lang="en-DE" sz="2200" dirty="0"/>
                  <a:t>) or matrix (</a:t>
                </a:r>
                <a14:m>
                  <m:oMath xmlns:m="http://schemas.openxmlformats.org/officeDocument/2006/math">
                    <m:r>
                      <a:rPr lang="en-US" sz="2000" b="1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𝐗</m:t>
                    </m:r>
                  </m:oMath>
                </a14:m>
                <a:r>
                  <a:rPr lang="en-DE" sz="2200" dirty="0"/>
                  <a:t>) of given data</a:t>
                </a: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C4AF3BF-2201-ADE8-CDC9-97DD5549852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31107" y="2806455"/>
                <a:ext cx="4508607" cy="430887"/>
              </a:xfrm>
              <a:prstGeom prst="rect">
                <a:avLst/>
              </a:prstGeom>
              <a:blipFill>
                <a:blip r:embed="rId6"/>
                <a:stretch>
                  <a:fillRect l="-1685" t="-8571" b="-2857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FF214F13-7D10-C4E5-6AB5-80990C0307CD}"/>
              </a:ext>
            </a:extLst>
          </p:cNvPr>
          <p:cNvSpPr txBox="1"/>
          <p:nvPr/>
        </p:nvSpPr>
        <p:spPr>
          <a:xfrm>
            <a:off x="5405821" y="2559211"/>
            <a:ext cx="25680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5000" dirty="0"/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522074-B114-4787-9CD6-0250E34DD441}"/>
              </a:ext>
            </a:extLst>
          </p:cNvPr>
          <p:cNvSpPr txBox="1"/>
          <p:nvPr/>
        </p:nvSpPr>
        <p:spPr>
          <a:xfrm>
            <a:off x="2711669" y="6021446"/>
            <a:ext cx="63825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d</a:t>
            </a:r>
            <a:r>
              <a:rPr lang="en-DE" sz="2000" dirty="0"/>
              <a:t>epending on used loss function</a:t>
            </a:r>
          </a:p>
          <a:p>
            <a:r>
              <a:rPr lang="en-DE" sz="2000" dirty="0"/>
              <a:t>(conditional mean for squared loss of least squares method)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A7AEC1C-F972-ACAC-B48E-4BCE8AEC6C43}"/>
                  </a:ext>
                </a:extLst>
              </p:cNvPr>
              <p:cNvSpPr txBox="1"/>
              <p:nvPr/>
            </p:nvSpPr>
            <p:spPr>
              <a:xfrm>
                <a:off x="838199" y="1460491"/>
                <a:ext cx="2975059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A7AEC1C-F972-ACAC-B48E-4BCE8AEC6C4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199" y="1460491"/>
                <a:ext cx="2975059" cy="1050031"/>
              </a:xfrm>
              <a:prstGeom prst="rect">
                <a:avLst/>
              </a:prstGeom>
              <a:blipFill>
                <a:blip r:embed="rId7"/>
                <a:stretch>
                  <a:fillRect l="-2966" t="-118072" r="-1695" b="-17228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82A01FB-558E-1D72-BE43-331559F020BD}"/>
              </a:ext>
            </a:extLst>
          </p:cNvPr>
          <p:cNvCxnSpPr/>
          <p:nvPr/>
        </p:nvCxnSpPr>
        <p:spPr>
          <a:xfrm flipV="1">
            <a:off x="3090043" y="5707117"/>
            <a:ext cx="0" cy="3143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2F9EE94C-1899-88FF-1A76-FE6FF891E17C}"/>
              </a:ext>
            </a:extLst>
          </p:cNvPr>
          <p:cNvSpPr txBox="1"/>
          <p:nvPr/>
        </p:nvSpPr>
        <p:spPr>
          <a:xfrm>
            <a:off x="4782894" y="1735643"/>
            <a:ext cx="124585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/>
              <a:t>(m</a:t>
            </a:r>
            <a:r>
              <a:rPr lang="en-DE" sz="2600" dirty="0"/>
              <a:t>odel)</a:t>
            </a:r>
          </a:p>
        </p:txBody>
      </p:sp>
    </p:spTree>
    <p:extLst>
      <p:ext uri="{BB962C8B-B14F-4D97-AF65-F5344CB8AC3E}">
        <p14:creationId xmlns:p14="http://schemas.microsoft.com/office/powerpoint/2010/main" val="7800388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8CABF-ADEA-B0C4-D5D9-6DB0C8AFA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Linear Regression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D5F189-C7F3-47DC-AB16-98F7451BD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24</a:t>
            </a:fld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D9661BC-F924-3129-64E8-0299D1A2A437}"/>
                  </a:ext>
                </a:extLst>
              </p:cNvPr>
              <p:cNvSpPr txBox="1"/>
              <p:nvPr/>
            </p:nvSpPr>
            <p:spPr>
              <a:xfrm>
                <a:off x="1909687" y="4045232"/>
                <a:ext cx="5468575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 smtClean="0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𝑿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D9661BC-F924-3129-64E8-0299D1A2A4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09687" y="4045232"/>
                <a:ext cx="5468575" cy="1050031"/>
              </a:xfrm>
              <a:prstGeom prst="rect">
                <a:avLst/>
              </a:prstGeom>
              <a:blipFill>
                <a:blip r:embed="rId2"/>
                <a:stretch>
                  <a:fillRect l="-1856" t="-115476" r="-1624" b="-16904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E6B79025-BFD5-49B2-FD73-FBCF03575715}"/>
              </a:ext>
            </a:extLst>
          </p:cNvPr>
          <p:cNvSpPr txBox="1"/>
          <p:nvPr/>
        </p:nvSpPr>
        <p:spPr>
          <a:xfrm>
            <a:off x="1909687" y="1714576"/>
            <a:ext cx="5918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f</a:t>
            </a:r>
            <a:r>
              <a:rPr lang="en-DE" sz="2800" dirty="0"/>
              <a:t>it: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FD8BB2-3F3B-32CF-8A16-6D0BFB88B51E}"/>
              </a:ext>
            </a:extLst>
          </p:cNvPr>
          <p:cNvSpPr txBox="1"/>
          <p:nvPr/>
        </p:nvSpPr>
        <p:spPr>
          <a:xfrm>
            <a:off x="1909687" y="3518325"/>
            <a:ext cx="13116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predict</a:t>
            </a:r>
            <a:r>
              <a:rPr lang="en-DE" sz="2800" dirty="0"/>
              <a:t>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8EA64D7-1953-6140-C963-D950D16A6638}"/>
              </a:ext>
            </a:extLst>
          </p:cNvPr>
          <p:cNvSpPr txBox="1"/>
          <p:nvPr/>
        </p:nvSpPr>
        <p:spPr>
          <a:xfrm>
            <a:off x="5348039" y="3233596"/>
            <a:ext cx="14959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800" dirty="0"/>
              <a:t>Gaussian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18DFE27-5CCB-496E-55E3-66AD8651A9F2}"/>
              </a:ext>
            </a:extLst>
          </p:cNvPr>
          <p:cNvCxnSpPr>
            <a:cxnSpLocks/>
            <a:stCxn id="11" idx="1"/>
            <a:endCxn id="3" idx="3"/>
          </p:cNvCxnSpPr>
          <p:nvPr/>
        </p:nvCxnSpPr>
        <p:spPr>
          <a:xfrm flipH="1" flipV="1">
            <a:off x="4884746" y="2765878"/>
            <a:ext cx="463293" cy="7293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BC81ED8-09B6-08C1-B1AD-3D79DB3455F6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2932386" y="3495206"/>
            <a:ext cx="2415653" cy="8815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62D03CE0-72C6-D8FC-9773-3509973C7A88}"/>
                  </a:ext>
                </a:extLst>
              </p:cNvPr>
              <p:cNvSpPr txBox="1"/>
              <p:nvPr/>
            </p:nvSpPr>
            <p:spPr>
              <a:xfrm>
                <a:off x="3035256" y="1513075"/>
                <a:ext cx="785080" cy="48244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62D03CE0-72C6-D8FC-9773-3509973C7A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35256" y="1513075"/>
                <a:ext cx="785080" cy="482440"/>
              </a:xfrm>
              <a:prstGeom prst="rect">
                <a:avLst/>
              </a:prstGeom>
              <a:blipFill>
                <a:blip r:embed="rId3"/>
                <a:stretch>
                  <a:fillRect l="-8065" t="-10526" b="-1842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Left Brace 13">
            <a:extLst>
              <a:ext uri="{FF2B5EF4-FFF2-40B4-BE49-F238E27FC236}">
                <a16:creationId xmlns:a16="http://schemas.microsoft.com/office/drawing/2014/main" id="{3053AFFC-FD6D-8CB7-5FA4-2DF91E129218}"/>
              </a:ext>
            </a:extLst>
          </p:cNvPr>
          <p:cNvSpPr/>
          <p:nvPr/>
        </p:nvSpPr>
        <p:spPr>
          <a:xfrm rot="5400000">
            <a:off x="3224279" y="1353158"/>
            <a:ext cx="407035" cy="176288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6AF88C47-76FD-0B4D-7ACC-9067DDF3F34C}"/>
                  </a:ext>
                </a:extLst>
              </p:cNvPr>
              <p:cNvSpPr txBox="1"/>
              <p:nvPr/>
            </p:nvSpPr>
            <p:spPr>
              <a:xfrm>
                <a:off x="2658461" y="5344925"/>
                <a:ext cx="4037286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DE" sz="2800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6AF88C47-76FD-0B4D-7ACC-9067DDF3F34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58461" y="5344925"/>
                <a:ext cx="4037286" cy="523220"/>
              </a:xfrm>
              <a:prstGeom prst="rect">
                <a:avLst/>
              </a:prstGeom>
              <a:blipFill>
                <a:blip r:embed="rId4"/>
                <a:stretch>
                  <a:fillRect t="-4651" b="-1627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TextBox 18">
            <a:extLst>
              <a:ext uri="{FF2B5EF4-FFF2-40B4-BE49-F238E27FC236}">
                <a16:creationId xmlns:a16="http://schemas.microsoft.com/office/drawing/2014/main" id="{7736983B-5322-FA06-0BD4-03ACF2D1CFB7}"/>
              </a:ext>
            </a:extLst>
          </p:cNvPr>
          <p:cNvSpPr txBox="1"/>
          <p:nvPr/>
        </p:nvSpPr>
        <p:spPr>
          <a:xfrm>
            <a:off x="3386885" y="6203350"/>
            <a:ext cx="10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Gaussian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621D837-0B47-4D60-78F1-2DB76ECC5FA9}"/>
              </a:ext>
            </a:extLst>
          </p:cNvPr>
          <p:cNvSpPr txBox="1"/>
          <p:nvPr/>
        </p:nvSpPr>
        <p:spPr>
          <a:xfrm>
            <a:off x="4827097" y="6203350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mean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EF8DD55-F7C6-8888-8EDF-BBA88FF7C148}"/>
              </a:ext>
            </a:extLst>
          </p:cNvPr>
          <p:cNvSpPr txBox="1"/>
          <p:nvPr/>
        </p:nvSpPr>
        <p:spPr>
          <a:xfrm>
            <a:off x="5819697" y="6203350"/>
            <a:ext cx="974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variance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06261DD-362E-37A9-1AF4-256223983DF4}"/>
              </a:ext>
            </a:extLst>
          </p:cNvPr>
          <p:cNvCxnSpPr>
            <a:stCxn id="19" idx="0"/>
          </p:cNvCxnSpPr>
          <p:nvPr/>
        </p:nvCxnSpPr>
        <p:spPr>
          <a:xfrm flipV="1">
            <a:off x="3900808" y="5835480"/>
            <a:ext cx="608129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3882CCA-273E-E3F0-05BD-70A678A6CAB4}"/>
              </a:ext>
            </a:extLst>
          </p:cNvPr>
          <p:cNvCxnSpPr>
            <a:stCxn id="20" idx="0"/>
          </p:cNvCxnSpPr>
          <p:nvPr/>
        </p:nvCxnSpPr>
        <p:spPr>
          <a:xfrm flipV="1">
            <a:off x="5185529" y="5926944"/>
            <a:ext cx="174746" cy="2764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FF5EE3E-1AFD-24A6-5727-F60F63879B1D}"/>
              </a:ext>
            </a:extLst>
          </p:cNvPr>
          <p:cNvCxnSpPr>
            <a:stCxn id="21" idx="0"/>
          </p:cNvCxnSpPr>
          <p:nvPr/>
        </p:nvCxnSpPr>
        <p:spPr>
          <a:xfrm flipH="1" flipV="1">
            <a:off x="5959370" y="5835480"/>
            <a:ext cx="347704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CE3C8BF-6533-451E-9247-CD8E0DE3C4D9}"/>
                  </a:ext>
                </a:extLst>
              </p:cNvPr>
              <p:cNvSpPr txBox="1"/>
              <p:nvPr/>
            </p:nvSpPr>
            <p:spPr>
              <a:xfrm>
                <a:off x="1909687" y="2240862"/>
                <a:ext cx="2975059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CE3C8BF-6533-451E-9247-CD8E0DE3C4D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09687" y="2240862"/>
                <a:ext cx="2975059" cy="1050031"/>
              </a:xfrm>
              <a:prstGeom prst="rect">
                <a:avLst/>
              </a:prstGeom>
              <a:blipFill>
                <a:blip r:embed="rId5"/>
                <a:stretch>
                  <a:fillRect l="-3404" t="-115476" r="-1702" b="-16904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4A8791AB-1EB8-01A0-F0BE-D6D450A09C1B}"/>
                  </a:ext>
                </a:extLst>
              </p:cNvPr>
              <p:cNvSpPr txBox="1"/>
              <p:nvPr/>
            </p:nvSpPr>
            <p:spPr>
              <a:xfrm>
                <a:off x="7690723" y="2085103"/>
                <a:ext cx="4432429" cy="1699824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r>
                  <a:rPr lang="en-GB" sz="2200" dirty="0"/>
                  <a:t>to be estimated:</a:t>
                </a:r>
                <a:endParaRPr lang="en-DE" sz="22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</m:acc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342900" indent="-342900">
                  <a:buFont typeface="Wingdings" pitchFamily="2" charset="2"/>
                  <a:buChar char="à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22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</m:acc>
                      </m:e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200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2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2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2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2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DE" sz="2200" dirty="0"/>
              </a:p>
              <a:p>
                <a:r>
                  <a:rPr lang="en-GB" sz="2200" dirty="0"/>
                  <a:t>(approximating assumed true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US" sz="22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r>
                  <a:rPr lang="en-GB" sz="2200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σ</m:t>
                    </m:r>
                  </m:oMath>
                </a14:m>
                <a:r>
                  <a:rPr lang="en-GB" sz="2200" dirty="0"/>
                  <a:t>)</a:t>
                </a:r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4A8791AB-1EB8-01A0-F0BE-D6D450A09C1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90723" y="2085103"/>
                <a:ext cx="4432429" cy="1699824"/>
              </a:xfrm>
              <a:prstGeom prst="rect">
                <a:avLst/>
              </a:prstGeom>
              <a:blipFill>
                <a:blip r:embed="rId6"/>
                <a:stretch>
                  <a:fillRect l="-1714" t="-2222" r="-1714" b="-2296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052779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225619-F36C-BFC3-9B56-E97A05DA1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Multiplicative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80AFF89D-7A09-049B-5C40-9BB5A322CD4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r>
                  <a:rPr lang="en-DE" dirty="0"/>
                  <a:t>count data: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[0, ∞)</m:t>
                    </m:r>
                  </m:oMath>
                </a14:m>
                <a:endParaRPr lang="en-DE" dirty="0"/>
              </a:p>
              <a:p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dirty="0"/>
                  <a:t> follows Poisson (or negative binomial / Poisson-gamma) distribution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l</a:t>
                </a:r>
                <a:r>
                  <a:rPr lang="en-DE" dirty="0"/>
                  <a:t>og-linear model (Gaussian errors in fit, Poisson with mean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dirty="0"/>
                  <a:t> predicted):</a:t>
                </a:r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r>
                  <a:rPr lang="en-GB" dirty="0"/>
                  <a:t>f</a:t>
                </a:r>
                <a:r>
                  <a:rPr lang="en-DE" dirty="0"/>
                  <a:t>urther advantage: usually multiplicative effects for count data, i.e., proportional (small effects for small counts, large effects for large counts)</a:t>
                </a:r>
              </a:p>
            </p:txBody>
          </p:sp>
        </mc:Choice>
        <mc:Fallback xmlns="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80AFF89D-7A09-049B-5C40-9BB5A322CD4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535A08-90EB-704E-4100-3BFB2DB1F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25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021F5FD-2F4D-072A-6A68-B57D207C4CF4}"/>
                  </a:ext>
                </a:extLst>
              </p:cNvPr>
              <p:cNvSpPr txBox="1"/>
              <p:nvPr/>
            </p:nvSpPr>
            <p:spPr>
              <a:xfrm>
                <a:off x="991913" y="3604587"/>
                <a:ext cx="4721773" cy="113749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600" b="0" i="0" smtClean="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𝑿</m:t>
                                  </m:r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sSub>
                                    <m:sSubPr>
                                      <m:ctrlP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func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021F5FD-2F4D-072A-6A68-B57D207C4C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1913" y="3604587"/>
                <a:ext cx="4721773" cy="1137491"/>
              </a:xfrm>
              <a:prstGeom prst="rect">
                <a:avLst/>
              </a:prstGeom>
              <a:blipFill>
                <a:blip r:embed="rId3"/>
                <a:stretch>
                  <a:fillRect l="-3226" t="-115385" r="-1882" b="-1703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57B4245-A2A2-D996-D240-B96F7E4F16CE}"/>
                  </a:ext>
                </a:extLst>
              </p:cNvPr>
              <p:cNvSpPr txBox="1"/>
              <p:nvPr/>
            </p:nvSpPr>
            <p:spPr>
              <a:xfrm>
                <a:off x="2154622" y="4522508"/>
                <a:ext cx="543033" cy="49244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57B4245-A2A2-D996-D240-B96F7E4F16C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54622" y="4522508"/>
                <a:ext cx="543033" cy="492443"/>
              </a:xfrm>
              <a:prstGeom prst="rect">
                <a:avLst/>
              </a:prstGeom>
              <a:blipFill>
                <a:blip r:embed="rId4"/>
                <a:stretch>
                  <a:fillRect t="-7500" b="-750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Left Brace 4">
            <a:extLst>
              <a:ext uri="{FF2B5EF4-FFF2-40B4-BE49-F238E27FC236}">
                <a16:creationId xmlns:a16="http://schemas.microsoft.com/office/drawing/2014/main" id="{0FC17793-8D20-5843-4EAA-1EDC332053D8}"/>
              </a:ext>
            </a:extLst>
          </p:cNvPr>
          <p:cNvSpPr/>
          <p:nvPr/>
        </p:nvSpPr>
        <p:spPr>
          <a:xfrm rot="16200000">
            <a:off x="2310274" y="3550494"/>
            <a:ext cx="226469" cy="1816542"/>
          </a:xfrm>
          <a:prstGeom prst="lef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294BBD-CA3C-692B-2904-97A6E3B8E6E9}"/>
              </a:ext>
            </a:extLst>
          </p:cNvPr>
          <p:cNvSpPr txBox="1"/>
          <p:nvPr/>
        </p:nvSpPr>
        <p:spPr>
          <a:xfrm>
            <a:off x="7020913" y="3976198"/>
            <a:ext cx="1766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</a:t>
            </a:r>
            <a:r>
              <a:rPr lang="en-DE" dirty="0"/>
              <a:t>ingle parameter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8452487-D7BA-A039-D5B7-5DC951310D64}"/>
              </a:ext>
            </a:extLst>
          </p:cNvPr>
          <p:cNvCxnSpPr/>
          <p:nvPr/>
        </p:nvCxnSpPr>
        <p:spPr>
          <a:xfrm flipH="1" flipV="1">
            <a:off x="7115503" y="3689131"/>
            <a:ext cx="105104" cy="3121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30967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24281-B504-483C-A85A-BE3BE45EE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Scheme of </a:t>
            </a:r>
            <a:r>
              <a:rPr lang="en-GB" dirty="0"/>
              <a:t>GLMs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4BCA55-171D-59B1-FCAC-5D8046218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26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9931139-ABF1-8948-B63C-A4426FDCA857}"/>
                  </a:ext>
                </a:extLst>
              </p:cNvPr>
              <p:cNvSpPr txBox="1"/>
              <p:nvPr/>
            </p:nvSpPr>
            <p:spPr>
              <a:xfrm>
                <a:off x="838200" y="3329603"/>
                <a:ext cx="4628496" cy="28931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600" dirty="0"/>
                  <a:t>l</a:t>
                </a:r>
                <a:r>
                  <a:rPr lang="en-DE" sz="2600" dirty="0"/>
                  <a:t>ink function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𝑔</m:t>
                    </m:r>
                  </m:oMath>
                </a14:m>
                <a:r>
                  <a:rPr lang="en-DE" sz="2600" dirty="0"/>
                  <a:t>: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DE" sz="2600" dirty="0"/>
                  <a:t>linking range of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sz="2600" dirty="0"/>
                  <a:t> to linear predictor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GB" sz="2600" dirty="0"/>
                  <a:t>c</a:t>
                </a:r>
                <a:r>
                  <a:rPr lang="en-DE" sz="2600" dirty="0"/>
                  <a:t>anonical forms for different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sz="2600" dirty="0"/>
                  <a:t> distributions (e.g., </a:t>
                </a:r>
                <a:r>
                  <a:rPr lang="en-DE" sz="26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log</a:t>
                </a:r>
                <a:r>
                  <a:rPr lang="en-DE" sz="2600" dirty="0"/>
                  <a:t> for Poisson, identity for Gaussian </a:t>
                </a:r>
                <a:r>
                  <a:rPr lang="en-DE" sz="2600" dirty="0">
                    <a:sym typeface="Wingdings" pitchFamily="2" charset="2"/>
                  </a:rPr>
                  <a:t> linear regression</a:t>
                </a:r>
                <a:r>
                  <a:rPr lang="en-DE" sz="2600" dirty="0"/>
                  <a:t>) 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9931139-ABF1-8948-B63C-A4426FDCA8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3329603"/>
                <a:ext cx="4628496" cy="2893100"/>
              </a:xfrm>
              <a:prstGeom prst="rect">
                <a:avLst/>
              </a:prstGeom>
              <a:blipFill>
                <a:blip r:embed="rId2"/>
                <a:stretch>
                  <a:fillRect l="-2466" t="-2183" r="-3014" b="-43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5829B18-8482-459B-14EB-217152DEE90B}"/>
              </a:ext>
            </a:extLst>
          </p:cNvPr>
          <p:cNvCxnSpPr>
            <a:cxnSpLocks/>
            <a:stCxn id="13" idx="0"/>
          </p:cNvCxnSpPr>
          <p:nvPr/>
        </p:nvCxnSpPr>
        <p:spPr>
          <a:xfrm flipV="1">
            <a:off x="3152448" y="2707059"/>
            <a:ext cx="0" cy="6225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EB82FA6-C31C-EAED-7999-1CD63230F622}"/>
                  </a:ext>
                </a:extLst>
              </p:cNvPr>
              <p:cNvSpPr txBox="1"/>
              <p:nvPr/>
            </p:nvSpPr>
            <p:spPr>
              <a:xfrm>
                <a:off x="6524954" y="3429000"/>
                <a:ext cx="4628496" cy="131350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sz="2600" dirty="0"/>
                  <a:t> following probability distribution from exponential family (e.g., Poisson or Gaussian)</a:t>
                </a: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EB82FA6-C31C-EAED-7999-1CD63230F6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24954" y="3429000"/>
                <a:ext cx="4628496" cy="1313501"/>
              </a:xfrm>
              <a:prstGeom prst="rect">
                <a:avLst/>
              </a:prstGeom>
              <a:blipFill>
                <a:blip r:embed="rId3"/>
                <a:stretch>
                  <a:fillRect l="-2186" t="-4808" r="-1366" b="-961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4C20F7E-3D8A-813D-EA54-8155F52DC914}"/>
              </a:ext>
            </a:extLst>
          </p:cNvPr>
          <p:cNvCxnSpPr>
            <a:cxnSpLocks/>
            <a:stCxn id="16" idx="1"/>
          </p:cNvCxnSpPr>
          <p:nvPr/>
        </p:nvCxnSpPr>
        <p:spPr>
          <a:xfrm flipH="1" flipV="1">
            <a:off x="3888828" y="2707059"/>
            <a:ext cx="2636126" cy="13786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C9B1086-EC58-AE9B-C0AD-81F07DEBC880}"/>
                  </a:ext>
                </a:extLst>
              </p:cNvPr>
              <p:cNvSpPr txBox="1"/>
              <p:nvPr/>
            </p:nvSpPr>
            <p:spPr>
              <a:xfrm>
                <a:off x="2222608" y="1862793"/>
                <a:ext cx="6147237" cy="113749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𝐸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600" b="1" i="1">
                                  <a:latin typeface="Cambria Math" panose="02040503050406030204" pitchFamily="18" charset="0"/>
                                </a:rPr>
                                <m:t>𝑿</m:t>
                              </m:r>
                              <m:r>
                                <a:rPr lang="en-US" sz="2600" b="1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sz="2600" b="1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C9B1086-EC58-AE9B-C0AD-81F07DEBC88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22608" y="1862793"/>
                <a:ext cx="6147237" cy="1137491"/>
              </a:xfrm>
              <a:prstGeom prst="rect">
                <a:avLst/>
              </a:prstGeom>
              <a:blipFill>
                <a:blip r:embed="rId4"/>
                <a:stretch>
                  <a:fillRect t="-115385" b="-1703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318370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A8612-70FA-5E78-3E4E-A564628B9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Classification: Logistic Regression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55011B8-5EEE-3602-A460-9F29BB6C206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de-DE" dirty="0"/>
                  <a:t>predict </a:t>
                </a:r>
                <a:r>
                  <a:rPr lang="de-DE" dirty="0" err="1"/>
                  <a:t>probability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respectively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:r>
                  <a:rPr lang="de-DE" dirty="0" err="1"/>
                  <a:t>each</a:t>
                </a:r>
                <a:r>
                  <a:rPr lang="de-DE" dirty="0"/>
                  <a:t> sample</a:t>
                </a:r>
                <a:endParaRPr lang="en-DE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r>
                  <a:rPr lang="en-GB" dirty="0"/>
                  <a:t>link function: </a:t>
                </a:r>
                <a:r>
                  <a:rPr lang="en-GB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l</a:t>
                </a:r>
                <a:r>
                  <a:rPr lang="en-DE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ogit</a:t>
                </a:r>
                <a:r>
                  <a:rPr lang="en-DE" dirty="0"/>
                  <a:t> (log-odds)</a:t>
                </a:r>
                <a:endParaRPr lang="en-DE" i="1" dirty="0"/>
              </a:p>
              <a:p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dirty="0"/>
                  <a:t> following Bernoulli distribution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55011B8-5EEE-3602-A460-9F29BB6C206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B5D652-7C68-6754-9D60-DFB308E9A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27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05F7F4A-7082-00BD-439F-5A08B3B849E6}"/>
                  </a:ext>
                </a:extLst>
              </p:cNvPr>
              <p:cNvSpPr txBox="1"/>
              <p:nvPr/>
            </p:nvSpPr>
            <p:spPr>
              <a:xfrm>
                <a:off x="2636125" y="4001294"/>
                <a:ext cx="6919749" cy="113749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600" b="0" i="0" smtClean="0">
                              <a:latin typeface="Cambria Math" panose="02040503050406030204" pitchFamily="18" charset="0"/>
                            </a:rPr>
                            <m:t>logit</m:t>
                          </m:r>
                        </m:fName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𝑿</m:t>
                                  </m:r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sSub>
                                    <m:sSubPr>
                                      <m:ctrlP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func>
                      <m:r>
                        <a:rPr lang="en-US" sz="26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6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600" i="0" smtClean="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sSub>
                                    <m:sSub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d>
                        </m:e>
                      </m:func>
                      <m:r>
                        <a:rPr lang="en-US" sz="2600" i="1">
                          <a:latin typeface="Cambria Math" panose="02040503050406030204" pitchFamily="18" charset="0"/>
                        </a:rPr>
                        <m:t>⁡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05F7F4A-7082-00BD-439F-5A08B3B849E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36125" y="4001294"/>
                <a:ext cx="6919749" cy="1137491"/>
              </a:xfrm>
              <a:prstGeom prst="rect">
                <a:avLst/>
              </a:prstGeom>
              <a:blipFill>
                <a:blip r:embed="rId3"/>
                <a:stretch>
                  <a:fillRect l="-2198" t="-115385" r="-1099" b="-17142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334698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1CECF-A78F-5848-468B-C6891B2A1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Toward Non-Linear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49B183-0946-C3CF-ECCC-E5B409A9A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265630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CF522-99CA-DD1B-2D16-17D022D50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Generalized Additive Models</a:t>
            </a:r>
            <a:r>
              <a:rPr lang="en-GB" dirty="0"/>
              <a:t> (GAM)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990C52-BBD9-7EB8-8537-1B46C4C4B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6"/>
            <a:ext cx="10515600" cy="526376"/>
          </a:xfrm>
        </p:spPr>
        <p:txBody>
          <a:bodyPr/>
          <a:lstStyle/>
          <a:p>
            <a:pPr marL="0" indent="0">
              <a:buNone/>
            </a:pPr>
            <a:r>
              <a:rPr lang="en-DE" dirty="0"/>
              <a:t>blending of GLMs and additive models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50A75A-BE5D-DDCF-0005-73B4261A3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29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5F9EE4-A992-F276-B66F-9C66492BF2E7}"/>
              </a:ext>
            </a:extLst>
          </p:cNvPr>
          <p:cNvSpPr txBox="1"/>
          <p:nvPr/>
        </p:nvSpPr>
        <p:spPr>
          <a:xfrm>
            <a:off x="1608079" y="4049437"/>
            <a:ext cx="6074978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E" sz="2600" dirty="0"/>
              <a:t>smooth functions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600" dirty="0"/>
              <a:t>p</a:t>
            </a:r>
            <a:r>
              <a:rPr lang="en-DE" sz="2600" dirty="0"/>
              <a:t>otentially non-parametric form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600" dirty="0"/>
              <a:t>d</a:t>
            </a:r>
            <a:r>
              <a:rPr lang="en-DE" sz="2600" dirty="0"/>
              <a:t>escribe non-linear effects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600" dirty="0"/>
              <a:t>estimated, e.g., via b</a:t>
            </a:r>
            <a:r>
              <a:rPr lang="en-DE" sz="2600" dirty="0"/>
              <a:t>ackfitting algorithm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777C39E-03F9-8410-3A56-37A061669723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4645568" y="3379222"/>
            <a:ext cx="126129" cy="6702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0D3A5139-6AAC-1715-257D-849E4CDB98C6}"/>
                  </a:ext>
                </a:extLst>
              </p:cNvPr>
              <p:cNvSpPr txBox="1"/>
              <p:nvPr/>
            </p:nvSpPr>
            <p:spPr>
              <a:xfrm>
                <a:off x="8053551" y="3019099"/>
                <a:ext cx="3857297" cy="129266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2600" dirty="0"/>
                  <a:t>extension: a</a:t>
                </a:r>
                <a:r>
                  <a:rPr lang="en-DE" sz="2600" dirty="0"/>
                  <a:t>dd interaction terms between different features, e.g.,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en-DE" sz="260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</m:oMath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0D3A5139-6AAC-1715-257D-849E4CDB98C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53551" y="3019099"/>
                <a:ext cx="3857297" cy="1292662"/>
              </a:xfrm>
              <a:prstGeom prst="rect">
                <a:avLst/>
              </a:prstGeom>
              <a:blipFill>
                <a:blip r:embed="rId2"/>
                <a:stretch>
                  <a:fillRect l="-2614" t="-3883" b="-10680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C91E5AD5-F83B-7EE9-C3C6-186DFCD95A11}"/>
              </a:ext>
            </a:extLst>
          </p:cNvPr>
          <p:cNvSpPr txBox="1"/>
          <p:nvPr/>
        </p:nvSpPr>
        <p:spPr>
          <a:xfrm>
            <a:off x="10326768" y="4794192"/>
            <a:ext cx="15840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dirty="0">
                <a:hlinkClick r:id="rId3"/>
              </a:rPr>
              <a:t>Cyclic Boosting</a:t>
            </a:r>
            <a:endParaRPr lang="en-GB" sz="1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32FA456-364B-33E6-5DBD-F00AEA76016F}"/>
                  </a:ext>
                </a:extLst>
              </p:cNvPr>
              <p:cNvSpPr txBox="1"/>
              <p:nvPr/>
            </p:nvSpPr>
            <p:spPr>
              <a:xfrm>
                <a:off x="1008994" y="2444569"/>
                <a:ext cx="4719144" cy="113749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𝐸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600" b="1" i="1">
                                  <a:latin typeface="Cambria Math" panose="02040503050406030204" pitchFamily="18" charset="0"/>
                                </a:rPr>
                                <m:t>𝑿</m:t>
                              </m:r>
                              <m:r>
                                <a:rPr lang="en-US" sz="2600" b="1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h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𝑖𝑗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32FA456-364B-33E6-5DBD-F00AEA7601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8994" y="2444569"/>
                <a:ext cx="4719144" cy="1137491"/>
              </a:xfrm>
              <a:prstGeom prst="rect">
                <a:avLst/>
              </a:prstGeom>
              <a:blipFill>
                <a:blip r:embed="rId4"/>
                <a:stretch>
                  <a:fillRect l="-2145" t="-115385" b="-1703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310628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47EE5-7536-CAB6-87AB-CEB19B3FB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AI/ML Overview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6835BF-AF88-2BE3-A64F-CCD35263D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5172765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8C9E7-BD6E-8F22-5A56-1B79732A7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667633" cy="1325563"/>
          </a:xfrm>
        </p:spPr>
        <p:txBody>
          <a:bodyPr/>
          <a:lstStyle/>
          <a:p>
            <a:r>
              <a:rPr lang="en-DE" dirty="0"/>
              <a:t>Algorithmic Families and Linear Building Blocks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4E41A-3E17-C10C-19A9-8BF766892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30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98AE7F-DE13-7770-7763-E1484CD03F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3511" y="2551676"/>
            <a:ext cx="2392733" cy="30148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073BB73-4BE3-4E55-4719-87BB15F185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529" y="3552299"/>
            <a:ext cx="3149516" cy="142864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E81D5AC-F5DF-CE0D-1340-1D8DB1E03D02}"/>
              </a:ext>
            </a:extLst>
          </p:cNvPr>
          <p:cNvCxnSpPr/>
          <p:nvPr/>
        </p:nvCxnSpPr>
        <p:spPr>
          <a:xfrm>
            <a:off x="39719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DC8C145-9BB9-DA84-D99D-8EAC50974DEF}"/>
              </a:ext>
            </a:extLst>
          </p:cNvPr>
          <p:cNvSpPr txBox="1"/>
          <p:nvPr/>
        </p:nvSpPr>
        <p:spPr>
          <a:xfrm>
            <a:off x="534298" y="1541888"/>
            <a:ext cx="3216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linear (parametric) models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B3C633-2A2E-C78A-2B1E-3ED749A51F63}"/>
              </a:ext>
            </a:extLst>
          </p:cNvPr>
          <p:cNvSpPr txBox="1"/>
          <p:nvPr/>
        </p:nvSpPr>
        <p:spPr>
          <a:xfrm>
            <a:off x="698339" y="1982290"/>
            <a:ext cx="273937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linear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GLM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GAM</a:t>
            </a:r>
            <a:endParaRPr lang="en-US" sz="15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5AC5E8-8FCA-F49B-E8EF-5A62331F65FB}"/>
              </a:ext>
            </a:extLst>
          </p:cNvPr>
          <p:cNvSpPr txBox="1"/>
          <p:nvPr/>
        </p:nvSpPr>
        <p:spPr>
          <a:xfrm>
            <a:off x="585487" y="2996928"/>
            <a:ext cx="3118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neural networks</a:t>
            </a:r>
            <a:r>
              <a:rPr lang="en-GB" sz="1400" dirty="0"/>
              <a:t>: non-linear just by means of activation functions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E927A7-499F-BFCB-EF8B-7E5C9E334BFA}"/>
              </a:ext>
            </a:extLst>
          </p:cNvPr>
          <p:cNvSpPr txBox="1"/>
          <p:nvPr/>
        </p:nvSpPr>
        <p:spPr>
          <a:xfrm>
            <a:off x="4121029" y="1541888"/>
            <a:ext cx="38577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nearest neighbors (local methods, instance-based learning) – non-parametric models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981FFC-39AB-7398-B4F9-49FB341A1484}"/>
              </a:ext>
            </a:extLst>
          </p:cNvPr>
          <p:cNvSpPr txBox="1"/>
          <p:nvPr/>
        </p:nvSpPr>
        <p:spPr>
          <a:xfrm>
            <a:off x="4192911" y="5757848"/>
            <a:ext cx="31181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kernel/support-vector machines</a:t>
            </a:r>
            <a:r>
              <a:rPr lang="en-GB" sz="1400" dirty="0"/>
              <a:t>: linear model (maximum-margin hyperplane) with kernel trick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A9CDDE1-1755-7446-E7AF-296AB607BF35}"/>
              </a:ext>
            </a:extLst>
          </p:cNvPr>
          <p:cNvCxnSpPr/>
          <p:nvPr/>
        </p:nvCxnSpPr>
        <p:spPr>
          <a:xfrm>
            <a:off x="77438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A35138B-5E46-A06F-DA50-0298DC940448}"/>
              </a:ext>
            </a:extLst>
          </p:cNvPr>
          <p:cNvSpPr txBox="1"/>
          <p:nvPr/>
        </p:nvSpPr>
        <p:spPr>
          <a:xfrm>
            <a:off x="7890997" y="1541888"/>
            <a:ext cx="3857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decision trees</a:t>
            </a:r>
          </a:p>
        </p:txBody>
      </p:sp>
      <p:sp>
        <p:nvSpPr>
          <p:cNvPr id="16" name="Rectangle: Rounded Corners 22">
            <a:extLst>
              <a:ext uri="{FF2B5EF4-FFF2-40B4-BE49-F238E27FC236}">
                <a16:creationId xmlns:a16="http://schemas.microsoft.com/office/drawing/2014/main" id="{0FA1AED2-486F-2F12-3FD9-2DDAC172EE59}"/>
              </a:ext>
            </a:extLst>
          </p:cNvPr>
          <p:cNvSpPr/>
          <p:nvPr/>
        </p:nvSpPr>
        <p:spPr>
          <a:xfrm>
            <a:off x="9298940" y="2208419"/>
            <a:ext cx="819162" cy="400110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Day</a:t>
            </a:r>
          </a:p>
        </p:txBody>
      </p:sp>
      <p:sp>
        <p:nvSpPr>
          <p:cNvPr id="17" name="Rectangle: Rounded Corners 47">
            <a:extLst>
              <a:ext uri="{FF2B5EF4-FFF2-40B4-BE49-F238E27FC236}">
                <a16:creationId xmlns:a16="http://schemas.microsoft.com/office/drawing/2014/main" id="{A807FC6E-0432-2BDD-B79E-551F98A69758}"/>
              </a:ext>
            </a:extLst>
          </p:cNvPr>
          <p:cNvSpPr/>
          <p:nvPr/>
        </p:nvSpPr>
        <p:spPr>
          <a:xfrm>
            <a:off x="10048039" y="3180343"/>
            <a:ext cx="886649" cy="40011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Promo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E393D08-58A1-908D-E521-A6B9566452D0}"/>
              </a:ext>
            </a:extLst>
          </p:cNvPr>
          <p:cNvCxnSpPr>
            <a:stCxn id="16" idx="2"/>
            <a:endCxn id="17" idx="0"/>
          </p:cNvCxnSpPr>
          <p:nvPr/>
        </p:nvCxnSpPr>
        <p:spPr>
          <a:xfrm>
            <a:off x="9708521" y="2608529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8AAED2A-13AC-A4FC-6C55-EB490E948C89}"/>
              </a:ext>
            </a:extLst>
          </p:cNvPr>
          <p:cNvCxnSpPr>
            <a:cxnSpLocks/>
          </p:cNvCxnSpPr>
          <p:nvPr/>
        </p:nvCxnSpPr>
        <p:spPr>
          <a:xfrm flipH="1">
            <a:off x="9066442" y="2589092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D8171933-3292-7D0C-7D97-8CA51DDB171F}"/>
              </a:ext>
            </a:extLst>
          </p:cNvPr>
          <p:cNvSpPr/>
          <p:nvPr/>
        </p:nvSpPr>
        <p:spPr>
          <a:xfrm>
            <a:off x="8831500" y="3022822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3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C08ED51-F5F8-2BAE-99D8-9D2CD9500842}"/>
              </a:ext>
            </a:extLst>
          </p:cNvPr>
          <p:cNvCxnSpPr/>
          <p:nvPr/>
        </p:nvCxnSpPr>
        <p:spPr>
          <a:xfrm>
            <a:off x="10532462" y="3597384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1B1D17F-3B92-2E3C-E4CF-F76440010F79}"/>
              </a:ext>
            </a:extLst>
          </p:cNvPr>
          <p:cNvCxnSpPr>
            <a:cxnSpLocks/>
          </p:cNvCxnSpPr>
          <p:nvPr/>
        </p:nvCxnSpPr>
        <p:spPr>
          <a:xfrm flipH="1">
            <a:off x="9877683" y="3590647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EB4F41EC-979F-DA60-BD43-E08867BE81CB}"/>
              </a:ext>
            </a:extLst>
          </p:cNvPr>
          <p:cNvSpPr/>
          <p:nvPr/>
        </p:nvSpPr>
        <p:spPr>
          <a:xfrm>
            <a:off x="9677628" y="3986883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5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7EE8E9B-DD32-E60A-C9E3-130F6295479D}"/>
              </a:ext>
            </a:extLst>
          </p:cNvPr>
          <p:cNvSpPr/>
          <p:nvPr/>
        </p:nvSpPr>
        <p:spPr>
          <a:xfrm>
            <a:off x="11064432" y="3973484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52D8D1E-E99C-F60D-B118-B07ED0283AC4}"/>
              </a:ext>
            </a:extLst>
          </p:cNvPr>
          <p:cNvSpPr txBox="1"/>
          <p:nvPr/>
        </p:nvSpPr>
        <p:spPr>
          <a:xfrm>
            <a:off x="8428061" y="25890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Weekday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F51F842-FC37-8777-F1D3-FF5F20FD9C0F}"/>
              </a:ext>
            </a:extLst>
          </p:cNvPr>
          <p:cNvSpPr txBox="1"/>
          <p:nvPr/>
        </p:nvSpPr>
        <p:spPr>
          <a:xfrm>
            <a:off x="10234153" y="2652724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Weekend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DF4279-83E2-EFC6-CB5F-72D2B698FC12}"/>
              </a:ext>
            </a:extLst>
          </p:cNvPr>
          <p:cNvSpPr txBox="1"/>
          <p:nvPr/>
        </p:nvSpPr>
        <p:spPr>
          <a:xfrm>
            <a:off x="9290252" y="36425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No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9894764-6E55-C9A2-D575-8EF080E8AF1C}"/>
              </a:ext>
            </a:extLst>
          </p:cNvPr>
          <p:cNvSpPr txBox="1"/>
          <p:nvPr/>
        </p:nvSpPr>
        <p:spPr>
          <a:xfrm>
            <a:off x="10998661" y="3655857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Yes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A274606-6D68-A696-6751-F12C6D5F1138}"/>
              </a:ext>
            </a:extLst>
          </p:cNvPr>
          <p:cNvSpPr txBox="1"/>
          <p:nvPr/>
        </p:nvSpPr>
        <p:spPr>
          <a:xfrm>
            <a:off x="7667829" y="3901573"/>
            <a:ext cx="19235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demand prediction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B638CD6-BBF5-168F-8407-E560110A28D7}"/>
              </a:ext>
            </a:extLst>
          </p:cNvPr>
          <p:cNvSpPr txBox="1"/>
          <p:nvPr/>
        </p:nvSpPr>
        <p:spPr>
          <a:xfrm>
            <a:off x="8082840" y="5141118"/>
            <a:ext cx="34229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often used in ensemble methods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bagging: random forests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boosting: gradient boosting</a:t>
            </a:r>
          </a:p>
        </p:txBody>
      </p:sp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457CAD2F-3E89-52C9-5E94-FBA5B410C7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298" y="5137753"/>
            <a:ext cx="3364315" cy="132488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DAA2098-63FC-92F5-A3BD-13ACDA6F4C94}"/>
              </a:ext>
            </a:extLst>
          </p:cNvPr>
          <p:cNvSpPr txBox="1"/>
          <p:nvPr/>
        </p:nvSpPr>
        <p:spPr>
          <a:xfrm>
            <a:off x="2222398" y="6400652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0222833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E15DB7-0905-7CBC-5CA2-6E9421EE6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31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B257A1-E581-0C88-E250-235B78D7C547}"/>
              </a:ext>
            </a:extLst>
          </p:cNvPr>
          <p:cNvSpPr txBox="1"/>
          <p:nvPr/>
        </p:nvSpPr>
        <p:spPr>
          <a:xfrm>
            <a:off x="1065486" y="1997839"/>
            <a:ext cx="1006102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dirty="0"/>
              <a:t>At its heart, all the diverse statistical learning methods are reflections of the </a:t>
            </a:r>
            <a:r>
              <a:rPr lang="en-GB" sz="3000" b="1" dirty="0"/>
              <a:t>same underlying concept</a:t>
            </a:r>
            <a:r>
              <a:rPr lang="en-GB" sz="3000" dirty="0"/>
              <a:t>, and just differ in their applicability for different use cases.</a:t>
            </a:r>
          </a:p>
          <a:p>
            <a:endParaRPr lang="en-GB" sz="3000" dirty="0"/>
          </a:p>
          <a:p>
            <a:r>
              <a:rPr lang="en-GB" sz="3000" dirty="0"/>
              <a:t>(need to find method with best inductive bias for the task at hand </a:t>
            </a:r>
            <a:r>
              <a:rPr lang="en-GB" sz="3000" dirty="0">
                <a:sym typeface="Wingdings" pitchFamily="2" charset="2"/>
              </a:rPr>
              <a:t> generalization capability</a:t>
            </a:r>
            <a:r>
              <a:rPr lang="en-GB" sz="30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849266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1CECF-A78F-5848-468B-C6891B2A1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ML Workflow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49B183-0946-C3CF-ECCC-E5B409A9A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6177373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E4DCC-1C88-BE0F-22BF-F3CD39DFE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Modeling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4ED241-E6F8-CD92-2049-87B878408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33</a:t>
            </a:fld>
            <a:endParaRPr lang="en-DE"/>
          </a:p>
        </p:txBody>
      </p:sp>
      <p:sp>
        <p:nvSpPr>
          <p:cNvPr id="5" name="Rectangle: Rounded Corners 6">
            <a:extLst>
              <a:ext uri="{FF2B5EF4-FFF2-40B4-BE49-F238E27FC236}">
                <a16:creationId xmlns:a16="http://schemas.microsoft.com/office/drawing/2014/main" id="{94EC203B-994C-B8F7-37D8-BE2BCF67ADA5}"/>
              </a:ext>
            </a:extLst>
          </p:cNvPr>
          <p:cNvSpPr/>
          <p:nvPr/>
        </p:nvSpPr>
        <p:spPr>
          <a:xfrm>
            <a:off x="836209" y="1982757"/>
            <a:ext cx="2734305" cy="3671809"/>
          </a:xfrm>
          <a:prstGeom prst="roundRect">
            <a:avLst>
              <a:gd name="adj" fmla="val 2569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7">
            <a:extLst>
              <a:ext uri="{FF2B5EF4-FFF2-40B4-BE49-F238E27FC236}">
                <a16:creationId xmlns:a16="http://schemas.microsoft.com/office/drawing/2014/main" id="{B9DE0669-7ABB-C6AA-8A93-7DCAFDEF3AC1}"/>
              </a:ext>
            </a:extLst>
          </p:cNvPr>
          <p:cNvSpPr/>
          <p:nvPr/>
        </p:nvSpPr>
        <p:spPr>
          <a:xfrm>
            <a:off x="4663626" y="1982758"/>
            <a:ext cx="2734305" cy="3671808"/>
          </a:xfrm>
          <a:prstGeom prst="roundRect">
            <a:avLst>
              <a:gd name="adj" fmla="val 2569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8">
            <a:extLst>
              <a:ext uri="{FF2B5EF4-FFF2-40B4-BE49-F238E27FC236}">
                <a16:creationId xmlns:a16="http://schemas.microsoft.com/office/drawing/2014/main" id="{9F1AC96E-292E-4DC0-CD52-02319B3B33C6}"/>
              </a:ext>
            </a:extLst>
          </p:cNvPr>
          <p:cNvSpPr/>
          <p:nvPr/>
        </p:nvSpPr>
        <p:spPr>
          <a:xfrm>
            <a:off x="8491043" y="1982759"/>
            <a:ext cx="2734305" cy="3671808"/>
          </a:xfrm>
          <a:prstGeom prst="roundRect">
            <a:avLst>
              <a:gd name="adj" fmla="val 2569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8460A2F-50B9-4D78-7BDC-AB1DD672E17D}"/>
              </a:ext>
            </a:extLst>
          </p:cNvPr>
          <p:cNvSpPr txBox="1"/>
          <p:nvPr/>
        </p:nvSpPr>
        <p:spPr>
          <a:xfrm>
            <a:off x="836208" y="2180716"/>
            <a:ext cx="27343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50000"/>
                  </a:schemeClr>
                </a:solidFill>
              </a:rPr>
              <a:t>extract features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59242BC-2021-D731-E05C-5F6D1F238594}"/>
              </a:ext>
            </a:extLst>
          </p:cNvPr>
          <p:cNvSpPr txBox="1"/>
          <p:nvPr/>
        </p:nvSpPr>
        <p:spPr>
          <a:xfrm>
            <a:off x="845939" y="2941498"/>
            <a:ext cx="273430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173038">
              <a:buFont typeface="Arial" panose="020B0604020202020204" pitchFamily="34" charset="0"/>
              <a:buChar char="•"/>
            </a:pPr>
            <a:r>
              <a:rPr lang="en-GB" dirty="0"/>
              <a:t>h</a:t>
            </a:r>
            <a:r>
              <a:rPr lang="en-DE" dirty="0"/>
              <a:t>elp the ML algorithm to better understand the data</a:t>
            </a:r>
          </a:p>
          <a:p>
            <a:pPr marL="285750" indent="-173038">
              <a:buFont typeface="Arial" panose="020B0604020202020204" pitchFamily="34" charset="0"/>
              <a:buChar char="•"/>
            </a:pPr>
            <a:r>
              <a:rPr lang="en-GB" dirty="0"/>
              <a:t>impose</a:t>
            </a:r>
            <a:r>
              <a:rPr lang="en-DE" dirty="0"/>
              <a:t> assumptions hard to discover in the raw data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6B4A46C-C416-C94F-D3A8-40A6AE912C2F}"/>
              </a:ext>
            </a:extLst>
          </p:cNvPr>
          <p:cNvSpPr txBox="1"/>
          <p:nvPr/>
        </p:nvSpPr>
        <p:spPr>
          <a:xfrm>
            <a:off x="4663625" y="2180716"/>
            <a:ext cx="27343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50000"/>
                  </a:schemeClr>
                </a:solidFill>
              </a:rPr>
              <a:t>choose ML algorithm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9763E0E-A1B5-65B0-D21D-F7217D0D2E32}"/>
              </a:ext>
            </a:extLst>
          </p:cNvPr>
          <p:cNvSpPr txBox="1"/>
          <p:nvPr/>
        </p:nvSpPr>
        <p:spPr>
          <a:xfrm>
            <a:off x="4678222" y="2941498"/>
            <a:ext cx="272457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173038">
              <a:buFont typeface="Arial" panose="020B0604020202020204" pitchFamily="34" charset="0"/>
              <a:buChar char="•"/>
            </a:pPr>
            <a:r>
              <a:rPr lang="en-US" dirty="0"/>
              <a:t>from open-source libraries like scikit-learn or pytorch, rarely write an own one</a:t>
            </a:r>
          </a:p>
          <a:p>
            <a:pPr marL="285750" indent="-173038">
              <a:buFont typeface="Arial" panose="020B0604020202020204" pitchFamily="34" charset="0"/>
              <a:buChar char="•"/>
            </a:pPr>
            <a:r>
              <a:rPr lang="en-US" dirty="0"/>
              <a:t>many different algorithms available, differently suited for given task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4B1AEF1-8878-64A3-A46C-5840F03F9AEA}"/>
              </a:ext>
            </a:extLst>
          </p:cNvPr>
          <p:cNvSpPr txBox="1"/>
          <p:nvPr/>
        </p:nvSpPr>
        <p:spPr>
          <a:xfrm>
            <a:off x="8491042" y="2015245"/>
            <a:ext cx="27343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50000"/>
                  </a:schemeClr>
                </a:solidFill>
              </a:rPr>
              <a:t>execute hyperparameter tuning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B7A94E2-7F9E-3256-BE43-8875134C565F}"/>
              </a:ext>
            </a:extLst>
          </p:cNvPr>
          <p:cNvSpPr txBox="1"/>
          <p:nvPr/>
        </p:nvSpPr>
        <p:spPr>
          <a:xfrm>
            <a:off x="8491042" y="2941498"/>
            <a:ext cx="272457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98462" indent="-285750">
              <a:buFont typeface="Arial" panose="020B0604020202020204" pitchFamily="34" charset="0"/>
              <a:buChar char="•"/>
            </a:pPr>
            <a:r>
              <a:rPr lang="en-US" dirty="0"/>
              <a:t>variety of different forms</a:t>
            </a:r>
          </a:p>
          <a:p>
            <a:pPr marL="398462" indent="-285750">
              <a:buFont typeface="Arial" panose="020B0604020202020204" pitchFamily="34" charset="0"/>
              <a:buChar char="•"/>
            </a:pPr>
            <a:r>
              <a:rPr lang="en-US" dirty="0"/>
              <a:t>model settings not all automatically adjusted by the machine</a:t>
            </a:r>
          </a:p>
        </p:txBody>
      </p:sp>
    </p:spTree>
    <p:extLst>
      <p:ext uri="{BB962C8B-B14F-4D97-AF65-F5344CB8AC3E}">
        <p14:creationId xmlns:p14="http://schemas.microsoft.com/office/powerpoint/2010/main" val="20580523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00118-42C4-0F41-5612-17227D0CB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Evaluation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ED337D-9FEE-AC0F-54C9-AE8B1187F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505B5F-123A-B6E0-3607-60D3F212C5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748" y="3040583"/>
            <a:ext cx="4631451" cy="1125827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95CE4AB-CCB4-8B08-EA11-FFC1D3AD219C}"/>
              </a:ext>
            </a:extLst>
          </p:cNvPr>
          <p:cNvCxnSpPr/>
          <p:nvPr/>
        </p:nvCxnSpPr>
        <p:spPr>
          <a:xfrm>
            <a:off x="5802992" y="1950720"/>
            <a:ext cx="0" cy="4336869"/>
          </a:xfrm>
          <a:prstGeom prst="line">
            <a:avLst/>
          </a:prstGeom>
          <a:ln w="127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914D98B-D2BF-EE2C-D3A8-8BC1BF95243B}"/>
              </a:ext>
            </a:extLst>
          </p:cNvPr>
          <p:cNvSpPr txBox="1"/>
          <p:nvPr/>
        </p:nvSpPr>
        <p:spPr>
          <a:xfrm>
            <a:off x="1898471" y="2581130"/>
            <a:ext cx="2595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c</a:t>
            </a:r>
            <a:r>
              <a:rPr lang="en-DE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ross-validation</a:t>
            </a:r>
            <a:endParaRPr lang="en-US" b="1" dirty="0">
              <a:solidFill>
                <a:schemeClr val="accent1">
                  <a:lumMod val="50000"/>
                </a:schemeClr>
              </a:solidFill>
              <a:latin typeface="AccordAlternate" panose="02000000000000000000" pitchFamily="50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248E577-8475-E84A-E7A9-9B88595DEF81}"/>
              </a:ext>
            </a:extLst>
          </p:cNvPr>
          <p:cNvCxnSpPr/>
          <p:nvPr/>
        </p:nvCxnSpPr>
        <p:spPr>
          <a:xfrm>
            <a:off x="592369" y="4450080"/>
            <a:ext cx="4954991" cy="0"/>
          </a:xfrm>
          <a:prstGeom prst="line">
            <a:avLst/>
          </a:prstGeom>
          <a:ln w="127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3BCBC49-ACFE-2FE2-4091-937FD9A6CF1F}"/>
              </a:ext>
            </a:extLst>
          </p:cNvPr>
          <p:cNvSpPr txBox="1"/>
          <p:nvPr/>
        </p:nvSpPr>
        <p:spPr>
          <a:xfrm>
            <a:off x="730689" y="4815159"/>
            <a:ext cx="45115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762" lvl="1" indent="0">
              <a:buNone/>
            </a:pPr>
            <a:r>
              <a:rPr lang="en-GB" dirty="0"/>
              <a:t>decide on acceptance of model changes by means of accuracy measure: improved model vs baseline (current best)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A685AE-B3DA-A7CC-132F-46CB4DFB28F0}"/>
              </a:ext>
            </a:extLst>
          </p:cNvPr>
          <p:cNvSpPr txBox="1"/>
          <p:nvPr/>
        </p:nvSpPr>
        <p:spPr>
          <a:xfrm>
            <a:off x="712253" y="1858892"/>
            <a:ext cx="4974436" cy="36933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test structure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0F9C11-CB62-8F16-CDA5-1744902446D3}"/>
              </a:ext>
            </a:extLst>
          </p:cNvPr>
          <p:cNvSpPr txBox="1"/>
          <p:nvPr/>
        </p:nvSpPr>
        <p:spPr>
          <a:xfrm>
            <a:off x="6301753" y="1720392"/>
            <a:ext cx="4974436" cy="646331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measure (out-of-sample) accuracy of predictions</a:t>
            </a:r>
            <a:r>
              <a:rPr lang="en-GB" dirty="0"/>
              <a:t> (loss function in training as proxy of this)</a:t>
            </a:r>
            <a:endParaRPr lang="en-GB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F62E2C6-C6E5-60CB-D782-46F1EFDBAC78}"/>
              </a:ext>
            </a:extLst>
          </p:cNvPr>
          <p:cNvSpPr txBox="1"/>
          <p:nvPr/>
        </p:nvSpPr>
        <p:spPr>
          <a:xfrm>
            <a:off x="7455502" y="2581130"/>
            <a:ext cx="2595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regression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1176C67-3349-8F90-0C9E-4FE4F29243E0}"/>
              </a:ext>
            </a:extLst>
          </p:cNvPr>
          <p:cNvSpPr txBox="1"/>
          <p:nvPr/>
        </p:nvSpPr>
        <p:spPr>
          <a:xfrm>
            <a:off x="6497295" y="3132466"/>
            <a:ext cx="45115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39725" indent="-287338">
              <a:buFont typeface="Arial" panose="020B0604020202020204" pitchFamily="34" charset="0"/>
              <a:buChar char="•"/>
              <a:tabLst>
                <a:tab pos="227013" algn="l"/>
              </a:tabLst>
            </a:pPr>
            <a:r>
              <a:rPr lang="en-US" dirty="0"/>
              <a:t>p</a:t>
            </a:r>
            <a:r>
              <a:rPr lang="en-DE" dirty="0"/>
              <a:t>oint estimate: </a:t>
            </a:r>
            <a:r>
              <a:rPr lang="en-GB" dirty="0"/>
              <a:t>a</a:t>
            </a:r>
            <a:r>
              <a:rPr lang="en-DE" dirty="0"/>
              <a:t>bsolute (MAD, MSE, …) or</a:t>
            </a:r>
            <a:r>
              <a:rPr lang="en-US" dirty="0"/>
              <a:t>      </a:t>
            </a:r>
            <a:r>
              <a:rPr lang="en-DE" dirty="0"/>
              <a:t>relative (MAPE, …) metrics</a:t>
            </a:r>
          </a:p>
          <a:p>
            <a:pPr marL="339725" indent="-279400">
              <a:buFont typeface="Arial" panose="020B0604020202020204" pitchFamily="34" charset="0"/>
              <a:buChar char="•"/>
            </a:pPr>
            <a:r>
              <a:rPr lang="en-GB" dirty="0"/>
              <a:t>full probability distribution: </a:t>
            </a:r>
            <a:r>
              <a:rPr lang="en-GB" dirty="0">
                <a:hlinkClick r:id="rId3"/>
              </a:rPr>
              <a:t>a bit tricky</a:t>
            </a:r>
            <a:endParaRPr lang="en-DE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4CC3381-8452-7B47-2A05-226B4742D428}"/>
              </a:ext>
            </a:extLst>
          </p:cNvPr>
          <p:cNvCxnSpPr/>
          <p:nvPr/>
        </p:nvCxnSpPr>
        <p:spPr>
          <a:xfrm>
            <a:off x="6396632" y="4437017"/>
            <a:ext cx="4954991" cy="0"/>
          </a:xfrm>
          <a:prstGeom prst="line">
            <a:avLst/>
          </a:prstGeom>
          <a:ln w="127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0CB76A6-5812-6AB0-6767-EC66BDD0DD7D}"/>
              </a:ext>
            </a:extLst>
          </p:cNvPr>
          <p:cNvSpPr txBox="1"/>
          <p:nvPr/>
        </p:nvSpPr>
        <p:spPr>
          <a:xfrm>
            <a:off x="7455502" y="4529092"/>
            <a:ext cx="2595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classification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4C31EEC-D553-922A-5667-61F530B4301F}"/>
              </a:ext>
            </a:extLst>
          </p:cNvPr>
          <p:cNvSpPr txBox="1"/>
          <p:nvPr/>
        </p:nvSpPr>
        <p:spPr>
          <a:xfrm>
            <a:off x="6533187" y="4992233"/>
            <a:ext cx="4511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7013" lvl="1" indent="1588"/>
            <a:r>
              <a:rPr lang="en-DE" dirty="0"/>
              <a:t>ROC curve (true and false positve rates)</a:t>
            </a:r>
          </a:p>
        </p:txBody>
      </p:sp>
      <p:pic>
        <p:nvPicPr>
          <p:cNvPr id="17" name="Picture 2" descr="Receiver operating characteristic - Wikipedia">
            <a:extLst>
              <a:ext uri="{FF2B5EF4-FFF2-40B4-BE49-F238E27FC236}">
                <a16:creationId xmlns:a16="http://schemas.microsoft.com/office/drawing/2014/main" id="{89F06512-1EFD-39BC-A15F-563A80636E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8098" y="5351085"/>
            <a:ext cx="1848203" cy="1386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4851D45-9DF9-BE1C-8FA8-AE1DDB1DB604}"/>
              </a:ext>
            </a:extLst>
          </p:cNvPr>
          <p:cNvSpPr txBox="1"/>
          <p:nvPr/>
        </p:nvSpPr>
        <p:spPr>
          <a:xfrm>
            <a:off x="10389500" y="6645811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19857601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E4DF36C-CDFB-A265-BD3A-74435AA47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35</a:t>
            </a:fld>
            <a:endParaRPr lang="en-DE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77FF124E-A275-135F-06F2-1DAA827B74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909" t="53477" r="35242" b="29747"/>
          <a:stretch/>
        </p:blipFill>
        <p:spPr>
          <a:xfrm>
            <a:off x="4382097" y="3339970"/>
            <a:ext cx="1120291" cy="872729"/>
          </a:xfrm>
          <a:prstGeom prst="rect">
            <a:avLst/>
          </a:prstGeom>
        </p:spPr>
      </p:pic>
      <p:pic>
        <p:nvPicPr>
          <p:cNvPr id="4" name="Picture 2" descr="Building Autoencoders in Keras">
            <a:extLst>
              <a:ext uri="{FF2B5EF4-FFF2-40B4-BE49-F238E27FC236}">
                <a16:creationId xmlns:a16="http://schemas.microsoft.com/office/drawing/2014/main" id="{E2287C00-9D98-71A8-3A8A-A2D379EED0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4305" y="4915587"/>
            <a:ext cx="1410036" cy="443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4FFAF0D-3C45-398A-2F2F-8DC872618A1A}"/>
              </a:ext>
            </a:extLst>
          </p:cNvPr>
          <p:cNvSpPr txBox="1"/>
          <p:nvPr/>
        </p:nvSpPr>
        <p:spPr>
          <a:xfrm>
            <a:off x="2456981" y="218621"/>
            <a:ext cx="43194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ccordAlternate" panose="02000000000000000000" pitchFamily="50" charset="0"/>
              </a:rPr>
              <a:t>MACHINE LEARNING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DD4DEE0-813D-035A-1D43-AB6D62326D07}"/>
              </a:ext>
            </a:extLst>
          </p:cNvPr>
          <p:cNvCxnSpPr>
            <a:cxnSpLocks/>
          </p:cNvCxnSpPr>
          <p:nvPr/>
        </p:nvCxnSpPr>
        <p:spPr>
          <a:xfrm flipV="1">
            <a:off x="2626967" y="824266"/>
            <a:ext cx="763649" cy="981135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FC21F11-2117-C4C9-6A3B-F08160E1A352}"/>
              </a:ext>
            </a:extLst>
          </p:cNvPr>
          <p:cNvSpPr txBox="1"/>
          <p:nvPr/>
        </p:nvSpPr>
        <p:spPr>
          <a:xfrm>
            <a:off x="175321" y="1848660"/>
            <a:ext cx="43194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AccordAlternate" panose="02000000000000000000" pitchFamily="50" charset="0"/>
              </a:rPr>
              <a:t>SUPERVISED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672335-B157-90E0-065E-E095314E2CAD}"/>
              </a:ext>
            </a:extLst>
          </p:cNvPr>
          <p:cNvSpPr txBox="1"/>
          <p:nvPr/>
        </p:nvSpPr>
        <p:spPr>
          <a:xfrm>
            <a:off x="708719" y="1126039"/>
            <a:ext cx="21787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training target available (labeled or past data)</a:t>
            </a:r>
          </a:p>
        </p:txBody>
      </p:sp>
      <p:sp>
        <p:nvSpPr>
          <p:cNvPr id="9" name="Freeform: Shape 13">
            <a:extLst>
              <a:ext uri="{FF2B5EF4-FFF2-40B4-BE49-F238E27FC236}">
                <a16:creationId xmlns:a16="http://schemas.microsoft.com/office/drawing/2014/main" id="{35387569-8076-6C2B-2855-0C95F278E0D4}"/>
              </a:ext>
            </a:extLst>
          </p:cNvPr>
          <p:cNvSpPr/>
          <p:nvPr/>
        </p:nvSpPr>
        <p:spPr>
          <a:xfrm>
            <a:off x="1416083" y="2189803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5567A77-5BC6-3A50-58CA-51A0B439395D}"/>
              </a:ext>
            </a:extLst>
          </p:cNvPr>
          <p:cNvSpPr txBox="1"/>
          <p:nvPr/>
        </p:nvSpPr>
        <p:spPr>
          <a:xfrm>
            <a:off x="218591" y="290447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CLASSIFICATION</a:t>
            </a:r>
          </a:p>
        </p:txBody>
      </p:sp>
      <p:sp>
        <p:nvSpPr>
          <p:cNvPr id="13" name="Freeform: Shape 17">
            <a:extLst>
              <a:ext uri="{FF2B5EF4-FFF2-40B4-BE49-F238E27FC236}">
                <a16:creationId xmlns:a16="http://schemas.microsoft.com/office/drawing/2014/main" id="{61ACF4AC-7BA5-1B73-B1BC-53F6BEBB6CFF}"/>
              </a:ext>
            </a:extLst>
          </p:cNvPr>
          <p:cNvSpPr/>
          <p:nvPr/>
        </p:nvSpPr>
        <p:spPr>
          <a:xfrm flipH="1">
            <a:off x="2585690" y="2230474"/>
            <a:ext cx="535450" cy="1519413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3E86F8F-973A-D5A1-E0B5-440076462FC4}"/>
              </a:ext>
            </a:extLst>
          </p:cNvPr>
          <p:cNvSpPr txBox="1"/>
          <p:nvPr/>
        </p:nvSpPr>
        <p:spPr>
          <a:xfrm>
            <a:off x="2039499" y="386213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REGRESSION</a:t>
            </a:r>
          </a:p>
        </p:txBody>
      </p:sp>
      <p:pic>
        <p:nvPicPr>
          <p:cNvPr id="16" name="Picture 15" descr="Diagram&#10;&#10;Description automatically generated">
            <a:extLst>
              <a:ext uri="{FF2B5EF4-FFF2-40B4-BE49-F238E27FC236}">
                <a16:creationId xmlns:a16="http://schemas.microsoft.com/office/drawing/2014/main" id="{675805E0-25E4-6053-6231-4C74F359A4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831" r="83312" b="27845"/>
          <a:stretch/>
        </p:blipFill>
        <p:spPr>
          <a:xfrm>
            <a:off x="578937" y="3230147"/>
            <a:ext cx="1259094" cy="1057275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1B86AA4-7E63-6FB4-F4C9-BA4A6C17D2FB}"/>
              </a:ext>
            </a:extLst>
          </p:cNvPr>
          <p:cNvCxnSpPr>
            <a:cxnSpLocks/>
          </p:cNvCxnSpPr>
          <p:nvPr/>
        </p:nvCxnSpPr>
        <p:spPr>
          <a:xfrm flipH="1" flipV="1">
            <a:off x="4838232" y="852611"/>
            <a:ext cx="727413" cy="1085381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F199AF6-A97C-E6A6-4402-757498209E85}"/>
              </a:ext>
            </a:extLst>
          </p:cNvPr>
          <p:cNvSpPr txBox="1"/>
          <p:nvPr/>
        </p:nvSpPr>
        <p:spPr>
          <a:xfrm>
            <a:off x="4718386" y="1923404"/>
            <a:ext cx="18947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50000"/>
                  </a:schemeClr>
                </a:solidFill>
                <a:latin typeface="AccordAlternate" panose="02000000000000000000" pitchFamily="50" charset="0"/>
              </a:rPr>
              <a:t>UNSUPERVISED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3C4658-0E91-B57B-D6BC-FD43EDA8DE48}"/>
              </a:ext>
            </a:extLst>
          </p:cNvPr>
          <p:cNvSpPr txBox="1"/>
          <p:nvPr/>
        </p:nvSpPr>
        <p:spPr>
          <a:xfrm>
            <a:off x="5321765" y="1227328"/>
            <a:ext cx="1215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data not labeled in any way</a:t>
            </a:r>
          </a:p>
        </p:txBody>
      </p:sp>
      <p:sp>
        <p:nvSpPr>
          <p:cNvPr id="21" name="Freeform: Shape 27">
            <a:extLst>
              <a:ext uri="{FF2B5EF4-FFF2-40B4-BE49-F238E27FC236}">
                <a16:creationId xmlns:a16="http://schemas.microsoft.com/office/drawing/2014/main" id="{7E5D302C-32CA-6C6A-0FA3-672167AE3855}"/>
              </a:ext>
            </a:extLst>
          </p:cNvPr>
          <p:cNvSpPr/>
          <p:nvPr/>
        </p:nvSpPr>
        <p:spPr>
          <a:xfrm>
            <a:off x="4919093" y="2296572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1EBAD1F-A576-8FF2-F7E6-6D916A4A3AEC}"/>
              </a:ext>
            </a:extLst>
          </p:cNvPr>
          <p:cNvSpPr txBox="1"/>
          <p:nvPr/>
        </p:nvSpPr>
        <p:spPr>
          <a:xfrm>
            <a:off x="3861398" y="3016605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CLUSTERING</a:t>
            </a:r>
          </a:p>
        </p:txBody>
      </p:sp>
      <p:sp>
        <p:nvSpPr>
          <p:cNvPr id="23" name="Freeform: Shape 30">
            <a:extLst>
              <a:ext uri="{FF2B5EF4-FFF2-40B4-BE49-F238E27FC236}">
                <a16:creationId xmlns:a16="http://schemas.microsoft.com/office/drawing/2014/main" id="{D37417D2-8848-F88D-AC34-F56967BB3445}"/>
              </a:ext>
            </a:extLst>
          </p:cNvPr>
          <p:cNvSpPr/>
          <p:nvPr/>
        </p:nvSpPr>
        <p:spPr>
          <a:xfrm flipH="1">
            <a:off x="5765600" y="2296574"/>
            <a:ext cx="437918" cy="2285138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484300 w 484300"/>
              <a:gd name="connsiteY0" fmla="*/ 0 h 1387358"/>
              <a:gd name="connsiteX1" fmla="*/ 17575 w 484300"/>
              <a:gd name="connsiteY1" fmla="*/ 466725 h 1387358"/>
              <a:gd name="connsiteX2" fmla="*/ 210979 w 484300"/>
              <a:gd name="connsiteY2" fmla="*/ 1387358 h 1387358"/>
              <a:gd name="connsiteX0" fmla="*/ 277301 w 277301"/>
              <a:gd name="connsiteY0" fmla="*/ 0 h 1387358"/>
              <a:gd name="connsiteX1" fmla="*/ 102889 w 277301"/>
              <a:gd name="connsiteY1" fmla="*/ 637638 h 1387358"/>
              <a:gd name="connsiteX2" fmla="*/ 3980 w 277301"/>
              <a:gd name="connsiteY2" fmla="*/ 1387358 h 1387358"/>
              <a:gd name="connsiteX0" fmla="*/ 274461 w 274461"/>
              <a:gd name="connsiteY0" fmla="*/ 0 h 1387358"/>
              <a:gd name="connsiteX1" fmla="*/ 100049 w 274461"/>
              <a:gd name="connsiteY1" fmla="*/ 637638 h 1387358"/>
              <a:gd name="connsiteX2" fmla="*/ 1140 w 27446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4271" h="1387358">
                <a:moveTo>
                  <a:pt x="274271" y="0"/>
                </a:moveTo>
                <a:cubicBezTo>
                  <a:pt x="84564" y="177800"/>
                  <a:pt x="145413" y="526513"/>
                  <a:pt x="129687" y="642257"/>
                </a:cubicBezTo>
                <a:cubicBezTo>
                  <a:pt x="155721" y="808814"/>
                  <a:pt x="-14131" y="1342908"/>
                  <a:pt x="950" y="13873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246F1C6-639C-0193-4A10-214649EEA125}"/>
              </a:ext>
            </a:extLst>
          </p:cNvPr>
          <p:cNvSpPr txBox="1"/>
          <p:nvPr/>
        </p:nvSpPr>
        <p:spPr>
          <a:xfrm>
            <a:off x="5124205" y="4591074"/>
            <a:ext cx="28213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DIMENSIONALITY REDUCTION</a:t>
            </a:r>
          </a:p>
        </p:txBody>
      </p:sp>
      <p:pic>
        <p:nvPicPr>
          <p:cNvPr id="27" name="Picture 26" descr="Diagram&#10;&#10;Description automatically generated">
            <a:extLst>
              <a:ext uri="{FF2B5EF4-FFF2-40B4-BE49-F238E27FC236}">
                <a16:creationId xmlns:a16="http://schemas.microsoft.com/office/drawing/2014/main" id="{8405FE53-58C4-2125-BEC7-A94A80D8E1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107" t="85514" r="25013" b="-26"/>
          <a:stretch/>
        </p:blipFill>
        <p:spPr>
          <a:xfrm>
            <a:off x="4357269" y="4703981"/>
            <a:ext cx="907593" cy="610367"/>
          </a:xfrm>
          <a:prstGeom prst="rect">
            <a:avLst/>
          </a:prstGeom>
        </p:spPr>
      </p:pic>
      <p:sp>
        <p:nvSpPr>
          <p:cNvPr id="28" name="Freeform: Shape 36">
            <a:extLst>
              <a:ext uri="{FF2B5EF4-FFF2-40B4-BE49-F238E27FC236}">
                <a16:creationId xmlns:a16="http://schemas.microsoft.com/office/drawing/2014/main" id="{C1218500-B957-AF1F-F988-56857F2CD571}"/>
              </a:ext>
            </a:extLst>
          </p:cNvPr>
          <p:cNvSpPr/>
          <p:nvPr/>
        </p:nvSpPr>
        <p:spPr>
          <a:xfrm flipH="1">
            <a:off x="6051333" y="2285243"/>
            <a:ext cx="1271385" cy="461665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A26967E-8019-652F-B4D7-995F38E4F275}"/>
              </a:ext>
            </a:extLst>
          </p:cNvPr>
          <p:cNvSpPr txBox="1"/>
          <p:nvPr/>
        </p:nvSpPr>
        <p:spPr>
          <a:xfrm>
            <a:off x="6426061" y="280055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ASSOCIATION</a:t>
            </a:r>
          </a:p>
        </p:txBody>
      </p:sp>
      <p:pic>
        <p:nvPicPr>
          <p:cNvPr id="33" name="Picture 32" descr="Diagram&#10;&#10;Description automatically generated">
            <a:extLst>
              <a:ext uri="{FF2B5EF4-FFF2-40B4-BE49-F238E27FC236}">
                <a16:creationId xmlns:a16="http://schemas.microsoft.com/office/drawing/2014/main" id="{CA9C2B32-C4E6-B7B9-DF11-797A7C2DFC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332" t="61907" r="4206" b="25639"/>
          <a:stretch/>
        </p:blipFill>
        <p:spPr>
          <a:xfrm>
            <a:off x="7190512" y="3125401"/>
            <a:ext cx="940142" cy="647941"/>
          </a:xfrm>
          <a:prstGeom prst="rect">
            <a:avLst/>
          </a:prstGeom>
        </p:spPr>
      </p:pic>
      <p:sp>
        <p:nvSpPr>
          <p:cNvPr id="34" name="Freeform: Shape 42">
            <a:extLst>
              <a:ext uri="{FF2B5EF4-FFF2-40B4-BE49-F238E27FC236}">
                <a16:creationId xmlns:a16="http://schemas.microsoft.com/office/drawing/2014/main" id="{95342721-E812-AF24-E678-D6DBA23B6B48}"/>
              </a:ext>
            </a:extLst>
          </p:cNvPr>
          <p:cNvSpPr/>
          <p:nvPr/>
        </p:nvSpPr>
        <p:spPr>
          <a:xfrm flipH="1">
            <a:off x="6029678" y="800810"/>
            <a:ext cx="3296461" cy="80804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7576 w 537576"/>
              <a:gd name="connsiteY0" fmla="*/ 0 h 593458"/>
              <a:gd name="connsiteX1" fmla="*/ 70851 w 537576"/>
              <a:gd name="connsiteY1" fmla="*/ 466725 h 593458"/>
              <a:gd name="connsiteX2" fmla="*/ 10594 w 537576"/>
              <a:gd name="connsiteY2" fmla="*/ 593458 h 593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7576" h="593458">
                <a:moveTo>
                  <a:pt x="537576" y="0"/>
                </a:moveTo>
                <a:cubicBezTo>
                  <a:pt x="347869" y="177800"/>
                  <a:pt x="158163" y="355600"/>
                  <a:pt x="70851" y="466725"/>
                </a:cubicBezTo>
                <a:cubicBezTo>
                  <a:pt x="-16461" y="577850"/>
                  <a:pt x="-4487" y="549008"/>
                  <a:pt x="10594" y="5934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4C9FE41-EF46-2F18-7F16-8F691584A437}"/>
              </a:ext>
            </a:extLst>
          </p:cNvPr>
          <p:cNvSpPr txBox="1"/>
          <p:nvPr/>
        </p:nvSpPr>
        <p:spPr>
          <a:xfrm>
            <a:off x="8610054" y="1662500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REINFORCEMENT LEARNING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A76BF49-E754-A7D1-9E5F-F8165B387D98}"/>
              </a:ext>
            </a:extLst>
          </p:cNvPr>
          <p:cNvSpPr txBox="1"/>
          <p:nvPr/>
        </p:nvSpPr>
        <p:spPr>
          <a:xfrm>
            <a:off x="8483719" y="878384"/>
            <a:ext cx="21572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no supervision, but goal-based interaction with environment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556B1C8-70E2-C7A6-B035-DB84CB1893D7}"/>
              </a:ext>
            </a:extLst>
          </p:cNvPr>
          <p:cNvSpPr/>
          <p:nvPr/>
        </p:nvSpPr>
        <p:spPr>
          <a:xfrm>
            <a:off x="8676891" y="5556559"/>
            <a:ext cx="3252350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GB" sz="1400" dirty="0"/>
              <a:t>learning by trial-and-error</a:t>
            </a:r>
          </a:p>
          <a:p>
            <a:pPr indent="-228600" algn="ctr"/>
            <a:r>
              <a:rPr lang="en-GB" sz="1400" dirty="0"/>
              <a:t>(sequential decision making)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9E7C084-4D87-1069-D4FB-4B628EBFD908}"/>
              </a:ext>
            </a:extLst>
          </p:cNvPr>
          <p:cNvSpPr/>
          <p:nvPr/>
        </p:nvSpPr>
        <p:spPr>
          <a:xfrm>
            <a:off x="4617646" y="5561521"/>
            <a:ext cx="3171744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observation</a:t>
            </a:r>
          </a:p>
          <a:p>
            <a:pPr indent="-228600" algn="ctr"/>
            <a:r>
              <a:rPr lang="en-US" sz="1400" dirty="0"/>
              <a:t>(pattern recognition)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6DFAEE9-18F3-19E4-0152-9136339CD83D}"/>
              </a:ext>
            </a:extLst>
          </p:cNvPr>
          <p:cNvSpPr/>
          <p:nvPr/>
        </p:nvSpPr>
        <p:spPr>
          <a:xfrm>
            <a:off x="578937" y="5556559"/>
            <a:ext cx="3151208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teacher </a:t>
            </a:r>
          </a:p>
          <a:p>
            <a:pPr indent="-228600" algn="ctr"/>
            <a:r>
              <a:rPr lang="en-US" sz="1400" dirty="0"/>
              <a:t>(high-dimensional curve fitting)</a:t>
            </a:r>
          </a:p>
        </p:txBody>
      </p:sp>
      <p:sp>
        <p:nvSpPr>
          <p:cNvPr id="40" name="Freeform: Shape 44">
            <a:extLst>
              <a:ext uri="{FF2B5EF4-FFF2-40B4-BE49-F238E27FC236}">
                <a16:creationId xmlns:a16="http://schemas.microsoft.com/office/drawing/2014/main" id="{DD6DC6B6-06F6-0086-DA1D-D07072EEF39E}"/>
              </a:ext>
            </a:extLst>
          </p:cNvPr>
          <p:cNvSpPr/>
          <p:nvPr/>
        </p:nvSpPr>
        <p:spPr>
          <a:xfrm rot="16780113" flipV="1">
            <a:off x="9186369" y="2531382"/>
            <a:ext cx="593238" cy="55242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D661671-3946-CCDF-429D-D9B60CD35AA1}"/>
              </a:ext>
            </a:extLst>
          </p:cNvPr>
          <p:cNvSpPr txBox="1"/>
          <p:nvPr/>
        </p:nvSpPr>
        <p:spPr>
          <a:xfrm>
            <a:off x="8640864" y="2960609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STATE OR ACTION VALUES</a:t>
            </a:r>
          </a:p>
        </p:txBody>
      </p:sp>
      <p:sp>
        <p:nvSpPr>
          <p:cNvPr id="43" name="Freeform: Shape 55">
            <a:extLst>
              <a:ext uri="{FF2B5EF4-FFF2-40B4-BE49-F238E27FC236}">
                <a16:creationId xmlns:a16="http://schemas.microsoft.com/office/drawing/2014/main" id="{937B16B9-423A-3792-E4DE-2253FAB28034}"/>
              </a:ext>
            </a:extLst>
          </p:cNvPr>
          <p:cNvSpPr/>
          <p:nvPr/>
        </p:nvSpPr>
        <p:spPr>
          <a:xfrm flipH="1">
            <a:off x="10090407" y="2248570"/>
            <a:ext cx="1384808" cy="1275866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1BED326-A9D0-448B-9549-6BD30818739F}"/>
              </a:ext>
            </a:extLst>
          </p:cNvPr>
          <p:cNvSpPr txBox="1"/>
          <p:nvPr/>
        </p:nvSpPr>
        <p:spPr>
          <a:xfrm>
            <a:off x="10328735" y="3625432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POLICY DIRECTLY</a:t>
            </a:r>
          </a:p>
        </p:txBody>
      </p:sp>
      <p:pic>
        <p:nvPicPr>
          <p:cNvPr id="46" name="Picture 6" descr="Three Things to Know About Reinforcement Learning - KDnuggets">
            <a:extLst>
              <a:ext uri="{FF2B5EF4-FFF2-40B4-BE49-F238E27FC236}">
                <a16:creationId xmlns:a16="http://schemas.microsoft.com/office/drawing/2014/main" id="{171F73C8-8505-369A-A61F-BD602A862E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4775" y="4244102"/>
            <a:ext cx="2012950" cy="10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2">
            <a:extLst>
              <a:ext uri="{FF2B5EF4-FFF2-40B4-BE49-F238E27FC236}">
                <a16:creationId xmlns:a16="http://schemas.microsoft.com/office/drawing/2014/main" id="{768456C8-A2D9-7BBF-CA3C-2BCEFCA455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98"/>
          <a:stretch/>
        </p:blipFill>
        <p:spPr bwMode="auto">
          <a:xfrm>
            <a:off x="2535366" y="4179415"/>
            <a:ext cx="1259095" cy="687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D69A0DF-B8D2-34FE-1AD1-D5F6262D07DC}"/>
              </a:ext>
            </a:extLst>
          </p:cNvPr>
          <p:cNvSpPr txBox="1"/>
          <p:nvPr/>
        </p:nvSpPr>
        <p:spPr>
          <a:xfrm>
            <a:off x="5930121" y="6181952"/>
            <a:ext cx="4401066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unsupervised and reinforcement learning can both be cast as supervised-learning setup</a:t>
            </a:r>
          </a:p>
        </p:txBody>
      </p:sp>
    </p:spTree>
    <p:extLst>
      <p:ext uri="{BB962C8B-B14F-4D97-AF65-F5344CB8AC3E}">
        <p14:creationId xmlns:p14="http://schemas.microsoft.com/office/powerpoint/2010/main" val="351931825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Shape&#10;&#10;Description automatically generated">
            <a:extLst>
              <a:ext uri="{FF2B5EF4-FFF2-40B4-BE49-F238E27FC236}">
                <a16:creationId xmlns:a16="http://schemas.microsoft.com/office/drawing/2014/main" id="{E5786213-69C6-D126-72AA-5586609769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3000" y="2724916"/>
            <a:ext cx="1956638" cy="272743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3DEC83A-5900-B2B4-4F89-A90B4A0A4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59D49-F44B-B067-7EBF-7A3986B84F3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nice book on the f</a:t>
            </a:r>
            <a:r>
              <a:rPr lang="en-DE" sz="2600" dirty="0"/>
              <a:t>oundations of ML (relevant for the whole course):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D5EC111-0626-60FD-E6A5-55864D0F77E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o</a:t>
            </a:r>
            <a:r>
              <a:rPr lang="en-DE" sz="2600" dirty="0"/>
              <a:t>ther general overviews: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099349-9666-5ACB-59E9-FAAE58286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36</a:t>
            </a:fld>
            <a:endParaRPr lang="en-DE"/>
          </a:p>
        </p:txBody>
      </p:sp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CA70A072-9059-01B2-3826-42BA33AC2E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3599" y="2724916"/>
            <a:ext cx="2185951" cy="3108325"/>
          </a:xfrm>
          <a:prstGeom prst="rect">
            <a:avLst/>
          </a:prstGeom>
        </p:spPr>
      </p:pic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BB0AA086-68A0-5648-509C-F9764E9B1C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8835" y="2724916"/>
            <a:ext cx="2017807" cy="159035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1721E4C-46F9-8F1A-0A93-122816C17BE6}"/>
              </a:ext>
            </a:extLst>
          </p:cNvPr>
          <p:cNvSpPr txBox="1"/>
          <p:nvPr/>
        </p:nvSpPr>
        <p:spPr>
          <a:xfrm>
            <a:off x="6308835" y="4450212"/>
            <a:ext cx="817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5"/>
              </a:rPr>
              <a:t>Bishop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B23EB40-495D-66A3-2BAF-A26F64B0F5DB}"/>
              </a:ext>
            </a:extLst>
          </p:cNvPr>
          <p:cNvSpPr txBox="1"/>
          <p:nvPr/>
        </p:nvSpPr>
        <p:spPr>
          <a:xfrm>
            <a:off x="8763000" y="5582810"/>
            <a:ext cx="9496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6"/>
              </a:rPr>
              <a:t>Mitchell</a:t>
            </a:r>
            <a:endParaRPr lang="en-DE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D194BDE-11C6-83CD-444E-512EF7C5C489}"/>
              </a:ext>
            </a:extLst>
          </p:cNvPr>
          <p:cNvSpPr txBox="1"/>
          <p:nvPr/>
        </p:nvSpPr>
        <p:spPr>
          <a:xfrm>
            <a:off x="973599" y="5952142"/>
            <a:ext cx="772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7"/>
              </a:rPr>
              <a:t>Hastie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88694327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F12FF-78B2-6D70-2CE7-352E159DC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Scientific Application: ML in Particle Physics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AA9D64-122D-1462-AE88-77339A9914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example: c</a:t>
            </a:r>
            <a:r>
              <a:rPr lang="en-DE" dirty="0"/>
              <a:t>lassification of decay signatures in particle colliders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8A7782-702D-D83A-28CD-75782095F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37</a:t>
            </a:fld>
            <a:endParaRPr lang="en-DE"/>
          </a:p>
        </p:txBody>
      </p:sp>
      <p:pic>
        <p:nvPicPr>
          <p:cNvPr id="5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3D2757EA-057A-FD44-0512-BF6DC32769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0645" y="3452787"/>
            <a:ext cx="3181165" cy="2903563"/>
          </a:xfrm>
          <a:prstGeom prst="rect">
            <a:avLst/>
          </a:prstGeom>
        </p:spPr>
      </p:pic>
      <p:pic>
        <p:nvPicPr>
          <p:cNvPr id="6" name="Picture 5" descr="A picture containing engine&#10;&#10;Description automatically generated">
            <a:extLst>
              <a:ext uri="{FF2B5EF4-FFF2-40B4-BE49-F238E27FC236}">
                <a16:creationId xmlns:a16="http://schemas.microsoft.com/office/drawing/2014/main" id="{32D783D1-8B81-2535-3886-1C3D6335CE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7024" y="3498029"/>
            <a:ext cx="3750769" cy="2813077"/>
          </a:xfrm>
          <a:prstGeom prst="rect">
            <a:avLst/>
          </a:prstGeom>
        </p:spPr>
      </p:pic>
      <p:pic>
        <p:nvPicPr>
          <p:cNvPr id="7" name="Picture 6" descr="An aerial view of a green landscape&#10;&#10;Description automatically generated with low confidence">
            <a:extLst>
              <a:ext uri="{FF2B5EF4-FFF2-40B4-BE49-F238E27FC236}">
                <a16:creationId xmlns:a16="http://schemas.microsoft.com/office/drawing/2014/main" id="{0897626E-B5DF-5133-7047-256636B0D6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147" y="3452787"/>
            <a:ext cx="4454189" cy="290356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5D57559-BFA9-EA0C-DA9C-3DB16B3EFF10}"/>
              </a:ext>
            </a:extLst>
          </p:cNvPr>
          <p:cNvSpPr txBox="1"/>
          <p:nvPr/>
        </p:nvSpPr>
        <p:spPr>
          <a:xfrm>
            <a:off x="695070" y="3015987"/>
            <a:ext cx="3214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Tevatron accelerator at Fermilab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74BBFD-5F82-B265-2609-C8E1A65167CC}"/>
              </a:ext>
            </a:extLst>
          </p:cNvPr>
          <p:cNvSpPr txBox="1"/>
          <p:nvPr/>
        </p:nvSpPr>
        <p:spPr>
          <a:xfrm>
            <a:off x="5185749" y="3015987"/>
            <a:ext cx="2513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CDF detector at Tevatron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6BFBCFB-868F-D16E-8AAD-3B4B87CCD243}"/>
              </a:ext>
            </a:extLst>
          </p:cNvPr>
          <p:cNvSpPr txBox="1"/>
          <p:nvPr/>
        </p:nvSpPr>
        <p:spPr>
          <a:xfrm>
            <a:off x="8610600" y="2877487"/>
            <a:ext cx="31811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c</a:t>
            </a:r>
            <a:r>
              <a:rPr lang="en-DE" dirty="0"/>
              <a:t>harmed baryon signals filtered out of background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17247BB-A764-BFF0-C684-CE6453537A56}"/>
              </a:ext>
            </a:extLst>
          </p:cNvPr>
          <p:cNvSpPr txBox="1"/>
          <p:nvPr/>
        </p:nvSpPr>
        <p:spPr>
          <a:xfrm>
            <a:off x="9999412" y="-1975"/>
            <a:ext cx="2192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hlinkClick r:id="rId5"/>
              </a:rPr>
              <a:t>https://arxiv.org/abs/1105.5995</a:t>
            </a:r>
            <a:endParaRPr lang="en-GB" sz="1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3A08000-D6C4-471B-7D88-681FC889601A}"/>
              </a:ext>
            </a:extLst>
          </p:cNvPr>
          <p:cNvSpPr txBox="1"/>
          <p:nvPr/>
        </p:nvSpPr>
        <p:spPr>
          <a:xfrm>
            <a:off x="9999412" y="275024"/>
            <a:ext cx="2192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hlinkClick r:id="rId6"/>
              </a:rPr>
              <a:t>https://arxiv.org/abs/1207.0825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7786525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CD496-E8F3-40D6-00DD-0F81CDEBD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Main Areas of Artificial Intelligence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EE8D56-C783-10A3-B7C8-5378632AFE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30725"/>
          </a:xfrm>
        </p:spPr>
        <p:txBody>
          <a:bodyPr>
            <a:normAutofit fontScale="85000" lnSpcReduction="20000"/>
          </a:bodyPr>
          <a:lstStyle/>
          <a:p>
            <a:r>
              <a:rPr lang="en-DE" b="1" dirty="0"/>
              <a:t>computer vision</a:t>
            </a:r>
          </a:p>
          <a:p>
            <a:pPr marL="0" indent="0">
              <a:buNone/>
            </a:pPr>
            <a:r>
              <a:rPr lang="en-DE" b="1" dirty="0"/>
              <a:t>	</a:t>
            </a:r>
            <a:r>
              <a:rPr lang="en-DE" sz="2500" dirty="0"/>
              <a:t>(spatial structures, state-of-the-art: Convolutional Neural Networks)</a:t>
            </a:r>
          </a:p>
          <a:p>
            <a:r>
              <a:rPr lang="en-DE" b="1" dirty="0"/>
              <a:t>natural language processing</a:t>
            </a:r>
          </a:p>
          <a:p>
            <a:pPr marL="0" indent="0">
              <a:buNone/>
            </a:pPr>
            <a:r>
              <a:rPr lang="en-DE" b="1" dirty="0"/>
              <a:t>	</a:t>
            </a:r>
            <a:r>
              <a:rPr lang="en-DE" sz="2500" dirty="0"/>
              <a:t>(sequential structures, state-of-the-art: transformers)</a:t>
            </a:r>
          </a:p>
          <a:p>
            <a:r>
              <a:rPr lang="en-GB" b="1" dirty="0"/>
              <a:t>a</a:t>
            </a:r>
            <a:r>
              <a:rPr lang="en-DE" b="1" dirty="0"/>
              <a:t>utomated decision making, robotics</a:t>
            </a:r>
          </a:p>
          <a:p>
            <a:pPr marL="0" indent="0">
              <a:buNone/>
            </a:pPr>
            <a:r>
              <a:rPr lang="en-DE" sz="2500" dirty="0"/>
              <a:t>	(reinforcement learning)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All of these are enabled by one key ingredient:</a:t>
            </a:r>
          </a:p>
          <a:p>
            <a:r>
              <a:rPr lang="en-DE" i="1" dirty="0"/>
              <a:t>learning from experience</a:t>
            </a:r>
            <a:r>
              <a:rPr lang="en-DE" dirty="0"/>
              <a:t> (</a:t>
            </a:r>
            <a:r>
              <a:rPr lang="en-DE" b="1" dirty="0"/>
              <a:t>Machine Learning</a:t>
            </a:r>
            <a:r>
              <a:rPr lang="en-DE" dirty="0"/>
              <a:t>)</a:t>
            </a:r>
          </a:p>
          <a:p>
            <a:pPr marL="0" indent="0">
              <a:buNone/>
            </a:pPr>
            <a:endParaRPr lang="en-DE" dirty="0"/>
          </a:p>
          <a:p>
            <a:r>
              <a:rPr lang="en-GB" dirty="0"/>
              <a:t>also: </a:t>
            </a:r>
            <a:r>
              <a:rPr lang="en-DE" dirty="0"/>
              <a:t>knowledge representation, automated reasoning</a:t>
            </a:r>
            <a:r>
              <a:rPr lang="en-GB" dirty="0"/>
              <a:t> (first indices in modern large language models)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8813AC-0416-6C7A-FC0D-0FD915292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4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27743A-2D5E-E2D9-5B3A-04DE7E64CF6A}"/>
              </a:ext>
            </a:extLst>
          </p:cNvPr>
          <p:cNvSpPr txBox="1"/>
          <p:nvPr/>
        </p:nvSpPr>
        <p:spPr>
          <a:xfrm>
            <a:off x="378372" y="6475254"/>
            <a:ext cx="34932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i="1" dirty="0" err="1"/>
              <a:t>Artificial</a:t>
            </a:r>
            <a:r>
              <a:rPr lang="de-DE" sz="1000" i="1" dirty="0"/>
              <a:t> </a:t>
            </a:r>
            <a:r>
              <a:rPr lang="de-DE" sz="1000" i="1" dirty="0" err="1"/>
              <a:t>Intelligence</a:t>
            </a:r>
            <a:r>
              <a:rPr lang="de-DE" sz="1000" i="1" dirty="0"/>
              <a:t>: A Modern Approach</a:t>
            </a:r>
            <a:r>
              <a:rPr lang="de-DE" sz="1000" dirty="0"/>
              <a:t> (Russell, </a:t>
            </a:r>
            <a:r>
              <a:rPr lang="de-DE" sz="1000" dirty="0" err="1"/>
              <a:t>Norvig</a:t>
            </a:r>
            <a:r>
              <a:rPr lang="de-DE" sz="1000" dirty="0"/>
              <a:t>)</a:t>
            </a:r>
          </a:p>
        </p:txBody>
      </p:sp>
      <p:pic>
        <p:nvPicPr>
          <p:cNvPr id="7" name="Picture 6" descr="A statue of a person&#10;&#10;Description automatically generated with low confidence">
            <a:extLst>
              <a:ext uri="{FF2B5EF4-FFF2-40B4-BE49-F238E27FC236}">
                <a16:creationId xmlns:a16="http://schemas.microsoft.com/office/drawing/2014/main" id="{08B524D4-64CB-E414-4F34-826CA123B2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3721" y="1027906"/>
            <a:ext cx="1340158" cy="202324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0820F5B-AF71-49F5-FB48-F47D73624B38}"/>
              </a:ext>
            </a:extLst>
          </p:cNvPr>
          <p:cNvSpPr txBox="1"/>
          <p:nvPr/>
        </p:nvSpPr>
        <p:spPr>
          <a:xfrm>
            <a:off x="11119077" y="309948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6C4AAA-AC13-A24A-B1D9-95810AD84DA7}"/>
              </a:ext>
            </a:extLst>
          </p:cNvPr>
          <p:cNvSpPr txBox="1"/>
          <p:nvPr/>
        </p:nvSpPr>
        <p:spPr>
          <a:xfrm>
            <a:off x="7999477" y="3840155"/>
            <a:ext cx="3965445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agency:</a:t>
            </a:r>
          </a:p>
          <a:p>
            <a:r>
              <a:rPr lang="en-GB" sz="2400" dirty="0"/>
              <a:t>perception – thought – action</a:t>
            </a:r>
          </a:p>
        </p:txBody>
      </p:sp>
    </p:spTree>
    <p:extLst>
      <p:ext uri="{BB962C8B-B14F-4D97-AF65-F5344CB8AC3E}">
        <p14:creationId xmlns:p14="http://schemas.microsoft.com/office/powerpoint/2010/main" val="10951432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D5BF9BB6-D6A1-BD46-A64A-A61C20A02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Buzz Words …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4A604EE-DF06-B02E-CA05-9DEB0C6404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0414" y="1825625"/>
            <a:ext cx="331338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i="1" dirty="0"/>
              <a:t>Deep Learning</a:t>
            </a:r>
            <a:r>
              <a:rPr lang="en-DE" dirty="0"/>
              <a:t>:</a:t>
            </a:r>
          </a:p>
          <a:p>
            <a:pPr marL="0" indent="0">
              <a:buNone/>
            </a:pPr>
            <a:r>
              <a:rPr lang="en-DE" sz="2500" dirty="0"/>
              <a:t>special kind of ML algorithms using (deep) neural networks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i="1" dirty="0"/>
              <a:t>Data Science</a:t>
            </a:r>
            <a:r>
              <a:rPr lang="en-DE" dirty="0"/>
              <a:t>:</a:t>
            </a:r>
          </a:p>
          <a:p>
            <a:pPr marL="0" indent="0">
              <a:buNone/>
            </a:pPr>
            <a:r>
              <a:rPr lang="en-GB" sz="2500" dirty="0"/>
              <a:t>e</a:t>
            </a:r>
            <a:r>
              <a:rPr lang="en-DE" sz="2500" dirty="0"/>
              <a:t>xtract knowledge from data (by means of ML, among other things)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26279F-BC16-DF81-E59B-5F9582FD8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</a:t>
            </a:fld>
            <a:endParaRPr lang="en-DE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7AA5233-A6B4-325E-E45E-F911A4D9054E}"/>
              </a:ext>
            </a:extLst>
          </p:cNvPr>
          <p:cNvGrpSpPr/>
          <p:nvPr/>
        </p:nvGrpSpPr>
        <p:grpSpPr>
          <a:xfrm>
            <a:off x="218096" y="1278538"/>
            <a:ext cx="7467600" cy="5372100"/>
            <a:chOff x="2533650" y="1406526"/>
            <a:chExt cx="7467600" cy="5372100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1592B96-7BAA-0176-9F61-6C054FF94E5D}"/>
                </a:ext>
              </a:extLst>
            </p:cNvPr>
            <p:cNvSpPr/>
            <p:nvPr/>
          </p:nvSpPr>
          <p:spPr>
            <a:xfrm>
              <a:off x="2533650" y="1406526"/>
              <a:ext cx="5467350" cy="53721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FDBFC88A-6D81-D3D2-58B6-93F00372123C}"/>
                </a:ext>
              </a:extLst>
            </p:cNvPr>
            <p:cNvSpPr/>
            <p:nvPr/>
          </p:nvSpPr>
          <p:spPr>
            <a:xfrm>
              <a:off x="3324225" y="2844800"/>
              <a:ext cx="3886200" cy="3933826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16894A7-63A5-4CAD-5833-45C4101F6030}"/>
                </a:ext>
              </a:extLst>
            </p:cNvPr>
            <p:cNvSpPr/>
            <p:nvPr/>
          </p:nvSpPr>
          <p:spPr>
            <a:xfrm>
              <a:off x="3990975" y="4225926"/>
              <a:ext cx="2552700" cy="25527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Deep</a:t>
              </a:r>
            </a:p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Learning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9210930-4A16-3191-A2C2-7D801491A8BE}"/>
                </a:ext>
              </a:extLst>
            </p:cNvPr>
            <p:cNvSpPr txBox="1"/>
            <p:nvPr/>
          </p:nvSpPr>
          <p:spPr>
            <a:xfrm>
              <a:off x="4467225" y="3225800"/>
              <a:ext cx="16002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Machine Learning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9593B02-1871-6749-9CDE-A82F61DE3844}"/>
                </a:ext>
              </a:extLst>
            </p:cNvPr>
            <p:cNvSpPr txBox="1"/>
            <p:nvPr/>
          </p:nvSpPr>
          <p:spPr>
            <a:xfrm>
              <a:off x="4314825" y="1755775"/>
              <a:ext cx="178117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Artificial Intelligence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3BE99F7E-7061-043B-32D8-B5ACBC7E6EAF}"/>
                </a:ext>
              </a:extLst>
            </p:cNvPr>
            <p:cNvSpPr/>
            <p:nvPr/>
          </p:nvSpPr>
          <p:spPr>
            <a:xfrm>
              <a:off x="6057900" y="2400300"/>
              <a:ext cx="3886200" cy="3933826"/>
            </a:xfrm>
            <a:prstGeom prst="ellipse">
              <a:avLst/>
            </a:prstGeom>
            <a:solidFill>
              <a:schemeClr val="bg1">
                <a:lumMod val="85000"/>
                <a:alpha val="34000"/>
              </a:schemeClr>
            </a:solidFill>
            <a:ln w="38100">
              <a:solidFill>
                <a:srgbClr val="7030A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18A201F-4CA0-030B-81F4-5CC69A278C90}"/>
                </a:ext>
              </a:extLst>
            </p:cNvPr>
            <p:cNvSpPr txBox="1"/>
            <p:nvPr/>
          </p:nvSpPr>
          <p:spPr>
            <a:xfrm>
              <a:off x="8134350" y="4101804"/>
              <a:ext cx="18669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Data Science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423136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DFDE3-AFE3-BAAD-AF2D-974C036BA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Traditional Algorithms and GOFAI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662281-9AA9-DEDA-F4D7-AD602B46A1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traditional algorithms:</a:t>
            </a:r>
          </a:p>
          <a:p>
            <a:pPr marL="0" indent="0">
              <a:buNone/>
            </a:pPr>
            <a:r>
              <a:rPr lang="en-GB" dirty="0"/>
              <a:t>explicit (handcrafted) instructions for each situation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symbolic AI (aka GOFAI):</a:t>
            </a:r>
          </a:p>
          <a:p>
            <a:pPr marL="0" indent="0">
              <a:buNone/>
            </a:pPr>
            <a:r>
              <a:rPr lang="en-GB" dirty="0"/>
              <a:t>use knowledge by means of symbols (as representations), logic, search (e.g., e</a:t>
            </a:r>
            <a:r>
              <a:rPr lang="en-DE" dirty="0"/>
              <a:t>xpert systems like Deep Blue)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sz="2400" i="1" dirty="0"/>
              <a:t>Public perception is changing over time: A modern chess program, nowadays disparaged as brute computing, would have been considered intelligent in the 50s.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D2348B-D28A-CEE4-9E82-BC2F48A3D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6</a:t>
            </a:fld>
            <a:endParaRPr lang="en-DE"/>
          </a:p>
        </p:txBody>
      </p:sp>
      <p:pic>
        <p:nvPicPr>
          <p:cNvPr id="6" name="Picture 5" descr="A person looking at a computer&#10;&#10;Description automatically generated with low confidence">
            <a:extLst>
              <a:ext uri="{FF2B5EF4-FFF2-40B4-BE49-F238E27FC236}">
                <a16:creationId xmlns:a16="http://schemas.microsoft.com/office/drawing/2014/main" id="{A7FC5485-9D17-414D-14CF-266AF6819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3804" y="738281"/>
            <a:ext cx="2666377" cy="240956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B6968C9-EBEE-B54A-33C0-6AC53716FC1D}"/>
              </a:ext>
            </a:extLst>
          </p:cNvPr>
          <p:cNvSpPr txBox="1"/>
          <p:nvPr/>
        </p:nvSpPr>
        <p:spPr>
          <a:xfrm>
            <a:off x="11150607" y="317305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767137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AC1E4-6AD7-8D09-5D38-21375316B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ML: Learning from Experience/Data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49B1B0-1661-F50C-4ACA-6DE3D65E4E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mainly exploiting statistical dependencies with the aim of </a:t>
            </a:r>
            <a:r>
              <a:rPr lang="en-GB" b="1" dirty="0"/>
              <a:t>generalization </a:t>
            </a:r>
            <a:r>
              <a:rPr lang="en-GB" dirty="0"/>
              <a:t>to new (e.g., future) data (compare with human reasoning by </a:t>
            </a:r>
            <a:r>
              <a:rPr lang="en-GB" dirty="0">
                <a:hlinkClick r:id="rId2"/>
              </a:rPr>
              <a:t>analogies</a:t>
            </a:r>
            <a:r>
              <a:rPr lang="en-GB" dirty="0"/>
              <a:t>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training (usually offline optimization):</a:t>
            </a:r>
          </a:p>
          <a:p>
            <a:pPr marL="0" indent="0">
              <a:buNone/>
            </a:pPr>
            <a:r>
              <a:rPr lang="en-DE" b="1" dirty="0"/>
              <a:t>ML algorithm + data = explicit algorithm</a:t>
            </a:r>
            <a:r>
              <a:rPr lang="en-GB" dirty="0"/>
              <a:t> (to be used at inference time)</a:t>
            </a:r>
            <a:endParaRPr lang="en-DE" dirty="0"/>
          </a:p>
          <a:p>
            <a:pPr>
              <a:buFont typeface="Wingdings" pitchFamily="2" charset="2"/>
              <a:buChar char="à"/>
            </a:pPr>
            <a:r>
              <a:rPr lang="en-GB" dirty="0">
                <a:sym typeface="Wingdings" pitchFamily="2" charset="2"/>
              </a:rPr>
              <a:t> r</a:t>
            </a:r>
            <a:r>
              <a:rPr lang="en-DE" dirty="0">
                <a:sym typeface="Wingdings" pitchFamily="2" charset="2"/>
              </a:rPr>
              <a:t>eduction of complexity and much better generalizability compared to handcrafted algorithms</a:t>
            </a:r>
          </a:p>
          <a:p>
            <a:pPr marL="0" indent="0">
              <a:buNone/>
            </a:pPr>
            <a:endParaRPr lang="en-DE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a</a:t>
            </a:r>
            <a:r>
              <a:rPr lang="en-DE" dirty="0">
                <a:sym typeface="Wingdings" pitchFamily="2" charset="2"/>
              </a:rPr>
              <a:t>nalogy: </a:t>
            </a:r>
            <a:r>
              <a:rPr lang="en-GB" dirty="0"/>
              <a:t>Humans do not hit the ground running (storage capacity of DNA limited) but have learning capabilities.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EA252D-C08C-169A-2929-AD29EAD77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072381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286FA-DB4E-6383-348C-00BFDE875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Hot Debate: Connectionism vs Symbolic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9B5262-4D71-C8D6-A37F-7FC7ED4AD5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/>
              <a:t>connectionists:</a:t>
            </a:r>
          </a:p>
          <a:p>
            <a:pPr marL="0" indent="0">
              <a:buNone/>
            </a:pPr>
            <a:r>
              <a:rPr lang="en-GB" i="1" dirty="0"/>
              <a:t>learn from (big) data without prior knowledge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symbolists:</a:t>
            </a:r>
          </a:p>
          <a:p>
            <a:pPr marL="0" indent="0">
              <a:buNone/>
            </a:pPr>
            <a:r>
              <a:rPr lang="en-GB" i="1" dirty="0"/>
              <a:t>use knowledge with only modest input data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(crude) a</a:t>
            </a:r>
            <a:r>
              <a:rPr lang="en-DE" dirty="0"/>
              <a:t>nalogy: learning and evolution</a:t>
            </a:r>
          </a:p>
          <a:p>
            <a:pPr marL="0" indent="0">
              <a:buNone/>
            </a:pPr>
            <a:r>
              <a:rPr lang="en-GB" dirty="0"/>
              <a:t>philosophical: e</a:t>
            </a:r>
            <a:r>
              <a:rPr lang="en-DE" dirty="0"/>
              <a:t>mpiricist and rationalist schools of mind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h</a:t>
            </a:r>
            <a:r>
              <a:rPr lang="en-DE" dirty="0"/>
              <a:t>ybrid approaches often most successful</a:t>
            </a:r>
            <a:r>
              <a:rPr lang="en-GB" dirty="0"/>
              <a:t> (f</a:t>
            </a:r>
            <a:r>
              <a:rPr lang="en-DE" dirty="0"/>
              <a:t>eature engineering for ML models also kind of symbolic knowledge representation</a:t>
            </a:r>
            <a:r>
              <a:rPr lang="en-GB" dirty="0"/>
              <a:t>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378C44-B5F0-123F-5FEB-A8CA8CB3B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937875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294EA-835A-8834-A773-8B7BFA310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Hybrid Approach for Language Models?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3E4B33-4822-186F-FB91-C9DC9DFF3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9</a:t>
            </a:fld>
            <a:endParaRPr lang="en-DE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E55DCEC2-BB5B-52E1-362A-8AF45A0C56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82640"/>
            <a:ext cx="7772400" cy="520249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0A6B26C-3B72-B00C-07A0-1E54DE8DF2B7}"/>
              </a:ext>
            </a:extLst>
          </p:cNvPr>
          <p:cNvSpPr txBox="1"/>
          <p:nvPr/>
        </p:nvSpPr>
        <p:spPr>
          <a:xfrm>
            <a:off x="8078082" y="646604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9DC587A-40CF-1716-C9E9-1EBB34A83D87}"/>
              </a:ext>
            </a:extLst>
          </p:cNvPr>
          <p:cNvSpPr txBox="1"/>
          <p:nvPr/>
        </p:nvSpPr>
        <p:spPr>
          <a:xfrm>
            <a:off x="9819503" y="2883243"/>
            <a:ext cx="155446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tool usage:</a:t>
            </a:r>
          </a:p>
          <a:p>
            <a:r>
              <a:rPr lang="en-GB" sz="2400" dirty="0" err="1">
                <a:hlinkClick r:id="rId4"/>
              </a:rPr>
              <a:t>LangChain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6821722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10408</TotalTime>
  <Words>2291</Words>
  <Application>Microsoft Office PowerPoint</Application>
  <PresentationFormat>Widescreen</PresentationFormat>
  <Paragraphs>383</Paragraphs>
  <Slides>37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4" baseType="lpstr">
      <vt:lpstr>AccordAlternate</vt:lpstr>
      <vt:lpstr>Arial</vt:lpstr>
      <vt:lpstr>Calibri</vt:lpstr>
      <vt:lpstr>Calibri Light</vt:lpstr>
      <vt:lpstr>Cambria Math</vt:lpstr>
      <vt:lpstr>Wingdings</vt:lpstr>
      <vt:lpstr>Office Theme</vt:lpstr>
      <vt:lpstr>Introduction and Overview Traditional Algorithms vs ML</vt:lpstr>
      <vt:lpstr>PowerPoint Presentation</vt:lpstr>
      <vt:lpstr>AI/ML Overview</vt:lpstr>
      <vt:lpstr>Main Areas of Artificial Intelligence</vt:lpstr>
      <vt:lpstr>Buzz Words …</vt:lpstr>
      <vt:lpstr>Traditional Algorithms and GOFAI</vt:lpstr>
      <vt:lpstr>ML: Learning from Experience/Data</vt:lpstr>
      <vt:lpstr>Hot Debate: Connectionism vs Symbolic AI</vt:lpstr>
      <vt:lpstr>Hybrid Approach for Language Models?</vt:lpstr>
      <vt:lpstr>Supercharging the Scientific Method</vt:lpstr>
      <vt:lpstr>When to apply ML?</vt:lpstr>
      <vt:lpstr>Learning Paradigms</vt:lpstr>
      <vt:lpstr>Supervised Learning</vt:lpstr>
      <vt:lpstr>Reinforcement Learning</vt:lpstr>
      <vt:lpstr>Unsupervised Learning</vt:lpstr>
      <vt:lpstr>Example for Unsupervised Learning</vt:lpstr>
      <vt:lpstr>Fitting / Statistical Learning</vt:lpstr>
      <vt:lpstr>Notation</vt:lpstr>
      <vt:lpstr>Supervised Learning Scenario</vt:lpstr>
      <vt:lpstr>Curve Fitting / Parameter Estimation</vt:lpstr>
      <vt:lpstr>Generalization</vt:lpstr>
      <vt:lpstr>Generalized Linear Models (GLM)</vt:lpstr>
      <vt:lpstr>Linear Regression</vt:lpstr>
      <vt:lpstr>Linear Regression</vt:lpstr>
      <vt:lpstr>Multiplicative Model</vt:lpstr>
      <vt:lpstr>Scheme of GLMs</vt:lpstr>
      <vt:lpstr>Classification: Logistic Regression</vt:lpstr>
      <vt:lpstr>Toward Non-Linear Models</vt:lpstr>
      <vt:lpstr>Generalized Additive Models (GAM)</vt:lpstr>
      <vt:lpstr>Algorithmic Families and Linear Building Blocks</vt:lpstr>
      <vt:lpstr>PowerPoint Presentation</vt:lpstr>
      <vt:lpstr>ML Workflow</vt:lpstr>
      <vt:lpstr>Modeling</vt:lpstr>
      <vt:lpstr>Evaluation</vt:lpstr>
      <vt:lpstr>PowerPoint Presentation</vt:lpstr>
      <vt:lpstr>Literature</vt:lpstr>
      <vt:lpstr>Scientific Application: ML in Particle Physics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Traditional Algorithms vs ML</dc:title>
  <dc:creator>Felix Wick</dc:creator>
  <cp:lastModifiedBy>Wick, Felix</cp:lastModifiedBy>
  <cp:revision>257</cp:revision>
  <dcterms:created xsi:type="dcterms:W3CDTF">2022-07-11T13:02:20Z</dcterms:created>
  <dcterms:modified xsi:type="dcterms:W3CDTF">2023-09-02T16:37:32Z</dcterms:modified>
</cp:coreProperties>
</file>

<file path=docProps/thumbnail.jpeg>
</file>